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4"/>
    <p:sldMasterId id="2147483648" r:id="rId5"/>
  </p:sldMasterIdLst>
  <p:notesMasterIdLst>
    <p:notesMasterId r:id="rId20"/>
  </p:notesMasterIdLst>
  <p:sldIdLst>
    <p:sldId id="270" r:id="rId6"/>
    <p:sldId id="277" r:id="rId7"/>
    <p:sldId id="256" r:id="rId8"/>
    <p:sldId id="276" r:id="rId9"/>
    <p:sldId id="264" r:id="rId10"/>
    <p:sldId id="266" r:id="rId11"/>
    <p:sldId id="271" r:id="rId12"/>
    <p:sldId id="272" r:id="rId13"/>
    <p:sldId id="273" r:id="rId14"/>
    <p:sldId id="261" r:id="rId15"/>
    <p:sldId id="259" r:id="rId16"/>
    <p:sldId id="260" r:id="rId17"/>
    <p:sldId id="263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81E06-E533-4179-97EF-E80DBCCFB12D}" v="51" dt="2022-02-16T08:42:48.556"/>
    <p1510:client id="{257D0EAF-F583-4930-BF5A-07363011B294}" v="103" dt="2022-02-16T11:08:10.980"/>
    <p1510:client id="{3CDB084B-5EDF-4182-B517-D190489F960C}" v="230" dt="2022-02-16T17:15:31.469"/>
    <p1510:client id="{96891E3C-70B0-417E-AA92-49DB7F6C2AC6}" v="41" dt="2022-02-16T18:25:11.460"/>
    <p1510:client id="{DA16A501-64F6-4AEF-803D-A4E93A2F0C08}" v="8" dt="2022-02-16T08:55:02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pel, Richard David - (rpepel)" userId="S::rpepel@email.arizona.edu::fb86626e-87c7-40e4-a3c5-201d7330d94f" providerId="AD" clId="Web-{3CDB084B-5EDF-4182-B517-D190489F960C}"/>
    <pc:docChg chg="modSld">
      <pc:chgData name="Pepel, Richard David - (rpepel)" userId="S::rpepel@email.arizona.edu::fb86626e-87c7-40e4-a3c5-201d7330d94f" providerId="AD" clId="Web-{3CDB084B-5EDF-4182-B517-D190489F960C}" dt="2022-02-16T17:15:28.500" v="226" actId="20577"/>
      <pc:docMkLst>
        <pc:docMk/>
      </pc:docMkLst>
      <pc:sldChg chg="modSp">
        <pc:chgData name="Pepel, Richard David - (rpepel)" userId="S::rpepel@email.arizona.edu::fb86626e-87c7-40e4-a3c5-201d7330d94f" providerId="AD" clId="Web-{3CDB084B-5EDF-4182-B517-D190489F960C}" dt="2022-02-16T17:15:28.500" v="226" actId="20577"/>
        <pc:sldMkLst>
          <pc:docMk/>
          <pc:sldMk cId="3843070450" sldId="277"/>
        </pc:sldMkLst>
        <pc:spChg chg="mod">
          <ac:chgData name="Pepel, Richard David - (rpepel)" userId="S::rpepel@email.arizona.edu::fb86626e-87c7-40e4-a3c5-201d7330d94f" providerId="AD" clId="Web-{3CDB084B-5EDF-4182-B517-D190489F960C}" dt="2022-02-16T17:15:28.500" v="226" actId="20577"/>
          <ac:spMkLst>
            <pc:docMk/>
            <pc:sldMk cId="3843070450" sldId="277"/>
            <ac:spMk id="3" creationId="{84CA6953-7767-4E1C-9CBA-EA7565965113}"/>
          </ac:spMkLst>
        </pc:spChg>
      </pc:sldChg>
    </pc:docChg>
  </pc:docChgLst>
  <pc:docChgLst>
    <pc:chgData name="Pepel, Richard David - (rpepel)" userId="S::rpepel@email.arizona.edu::fb86626e-87c7-40e4-a3c5-201d7330d94f" providerId="AD" clId="Web-{96891E3C-70B0-417E-AA92-49DB7F6C2AC6}"/>
    <pc:docChg chg="modSld sldOrd">
      <pc:chgData name="Pepel, Richard David - (rpepel)" userId="S::rpepel@email.arizona.edu::fb86626e-87c7-40e4-a3c5-201d7330d94f" providerId="AD" clId="Web-{96891E3C-70B0-417E-AA92-49DB7F6C2AC6}" dt="2022-02-16T18:25:11.460" v="39"/>
      <pc:docMkLst>
        <pc:docMk/>
      </pc:docMkLst>
      <pc:sldChg chg="modSp">
        <pc:chgData name="Pepel, Richard David - (rpepel)" userId="S::rpepel@email.arizona.edu::fb86626e-87c7-40e4-a3c5-201d7330d94f" providerId="AD" clId="Web-{96891E3C-70B0-417E-AA92-49DB7F6C2AC6}" dt="2022-02-16T18:19:20.763" v="38" actId="20577"/>
        <pc:sldMkLst>
          <pc:docMk/>
          <pc:sldMk cId="553413078" sldId="270"/>
        </pc:sldMkLst>
        <pc:spChg chg="mod">
          <ac:chgData name="Pepel, Richard David - (rpepel)" userId="S::rpepel@email.arizona.edu::fb86626e-87c7-40e4-a3c5-201d7330d94f" providerId="AD" clId="Web-{96891E3C-70B0-417E-AA92-49DB7F6C2AC6}" dt="2022-02-16T18:19:20.763" v="38" actId="20577"/>
          <ac:spMkLst>
            <pc:docMk/>
            <pc:sldMk cId="553413078" sldId="270"/>
            <ac:spMk id="3" creationId="{84CA6953-7767-4E1C-9CBA-EA7565965113}"/>
          </ac:spMkLst>
        </pc:spChg>
      </pc:sldChg>
      <pc:sldChg chg="ord">
        <pc:chgData name="Pepel, Richard David - (rpepel)" userId="S::rpepel@email.arizona.edu::fb86626e-87c7-40e4-a3c5-201d7330d94f" providerId="AD" clId="Web-{96891E3C-70B0-417E-AA92-49DB7F6C2AC6}" dt="2022-02-16T18:25:11.460" v="39"/>
        <pc:sldMkLst>
          <pc:docMk/>
          <pc:sldMk cId="3792980573" sldId="276"/>
        </pc:sldMkLst>
      </pc:sldChg>
    </pc:docChg>
  </pc:docChgLst>
  <pc:docChgLst>
    <pc:chgData name="Richard Pepel" userId="fb86626e-87c7-40e4-a3c5-201d7330d94f" providerId="ADAL" clId="{257D0EAF-F583-4930-BF5A-07363011B294}"/>
    <pc:docChg chg="undo custSel addSld delSld modSld">
      <pc:chgData name="Richard Pepel" userId="fb86626e-87c7-40e4-a3c5-201d7330d94f" providerId="ADAL" clId="{257D0EAF-F583-4930-BF5A-07363011B294}" dt="2022-02-16T11:08:41.539" v="524" actId="20577"/>
      <pc:docMkLst>
        <pc:docMk/>
      </pc:docMkLst>
      <pc:sldChg chg="addSp delSp modSp mod">
        <pc:chgData name="Richard Pepel" userId="fb86626e-87c7-40e4-a3c5-201d7330d94f" providerId="ADAL" clId="{257D0EAF-F583-4930-BF5A-07363011B294}" dt="2022-02-16T09:19:10.249" v="131" actId="1035"/>
        <pc:sldMkLst>
          <pc:docMk/>
          <pc:sldMk cId="2995499109" sldId="259"/>
        </pc:sldMkLst>
        <pc:spChg chg="mod">
          <ac:chgData name="Richard Pepel" userId="fb86626e-87c7-40e4-a3c5-201d7330d94f" providerId="ADAL" clId="{257D0EAF-F583-4930-BF5A-07363011B294}" dt="2022-02-16T09:18:35.608" v="112" actId="27636"/>
          <ac:spMkLst>
            <pc:docMk/>
            <pc:sldMk cId="2995499109" sldId="259"/>
            <ac:spMk id="2" creationId="{63D44529-DF02-4F7F-8498-D79E293C0DD5}"/>
          </ac:spMkLst>
        </pc:spChg>
        <pc:spChg chg="mod">
          <ac:chgData name="Richard Pepel" userId="fb86626e-87c7-40e4-a3c5-201d7330d94f" providerId="ADAL" clId="{257D0EAF-F583-4930-BF5A-07363011B294}" dt="2022-02-16T09:19:05.400" v="122" actId="1037"/>
          <ac:spMkLst>
            <pc:docMk/>
            <pc:sldMk cId="2995499109" sldId="259"/>
            <ac:spMk id="3" creationId="{86F821C6-D809-4E69-BB9F-3742171EA0C7}"/>
          </ac:spMkLst>
        </pc:spChg>
        <pc:spChg chg="mod">
          <ac:chgData name="Richard Pepel" userId="fb86626e-87c7-40e4-a3c5-201d7330d94f" providerId="ADAL" clId="{257D0EAF-F583-4930-BF5A-07363011B294}" dt="2022-02-16T09:19:10.249" v="131" actId="1035"/>
          <ac:spMkLst>
            <pc:docMk/>
            <pc:sldMk cId="2995499109" sldId="259"/>
            <ac:spMk id="5" creationId="{203BAE8C-FA37-4FA0-BBFD-B4D0E6AC7861}"/>
          </ac:spMkLst>
        </pc:spChg>
        <pc:graphicFrameChg chg="del">
          <ac:chgData name="Richard Pepel" userId="fb86626e-87c7-40e4-a3c5-201d7330d94f" providerId="ADAL" clId="{257D0EAF-F583-4930-BF5A-07363011B294}" dt="2022-02-16T09:15:54.988" v="47" actId="478"/>
          <ac:graphicFrameMkLst>
            <pc:docMk/>
            <pc:sldMk cId="2995499109" sldId="259"/>
            <ac:graphicFrameMk id="4" creationId="{2F4CE373-A827-42D7-933D-74DD41711A28}"/>
          </ac:graphicFrameMkLst>
        </pc:graphicFrameChg>
        <pc:graphicFrameChg chg="add mod">
          <ac:chgData name="Richard Pepel" userId="fb86626e-87c7-40e4-a3c5-201d7330d94f" providerId="ADAL" clId="{257D0EAF-F583-4930-BF5A-07363011B294}" dt="2022-02-16T09:18:39.551" v="113" actId="14100"/>
          <ac:graphicFrameMkLst>
            <pc:docMk/>
            <pc:sldMk cId="2995499109" sldId="259"/>
            <ac:graphicFrameMk id="10" creationId="{D7742442-9B2F-4491-AC61-1BFCF53F1674}"/>
          </ac:graphicFrameMkLst>
        </pc:graphicFrameChg>
      </pc:sldChg>
      <pc:sldChg chg="addSp modSp mod">
        <pc:chgData name="Richard Pepel" userId="fb86626e-87c7-40e4-a3c5-201d7330d94f" providerId="ADAL" clId="{257D0EAF-F583-4930-BF5A-07363011B294}" dt="2022-02-16T09:18:52.567" v="115" actId="1076"/>
        <pc:sldMkLst>
          <pc:docMk/>
          <pc:sldMk cId="519414952" sldId="260"/>
        </pc:sldMkLst>
        <pc:spChg chg="mod">
          <ac:chgData name="Richard Pepel" userId="fb86626e-87c7-40e4-a3c5-201d7330d94f" providerId="ADAL" clId="{257D0EAF-F583-4930-BF5A-07363011B294}" dt="2022-02-16T09:18:49.342" v="114" actId="1076"/>
          <ac:spMkLst>
            <pc:docMk/>
            <pc:sldMk cId="519414952" sldId="260"/>
            <ac:spMk id="6" creationId="{55D96D39-94EE-4A7C-A3E2-24EBA0F84301}"/>
          </ac:spMkLst>
        </pc:spChg>
        <pc:spChg chg="mod">
          <ac:chgData name="Richard Pepel" userId="fb86626e-87c7-40e4-a3c5-201d7330d94f" providerId="ADAL" clId="{257D0EAF-F583-4930-BF5A-07363011B294}" dt="2022-02-16T09:18:52.567" v="115" actId="1076"/>
          <ac:spMkLst>
            <pc:docMk/>
            <pc:sldMk cId="519414952" sldId="260"/>
            <ac:spMk id="7" creationId="{FBA71FB3-1F90-4094-BA05-897406A39FBF}"/>
          </ac:spMkLst>
        </pc:spChg>
        <pc:graphicFrameChg chg="add mod">
          <ac:chgData name="Richard Pepel" userId="fb86626e-87c7-40e4-a3c5-201d7330d94f" providerId="ADAL" clId="{257D0EAF-F583-4930-BF5A-07363011B294}" dt="2022-02-16T09:18:13.271" v="109" actId="404"/>
          <ac:graphicFrameMkLst>
            <pc:docMk/>
            <pc:sldMk cId="519414952" sldId="260"/>
            <ac:graphicFrameMk id="10" creationId="{FC105FFE-E964-460C-9D7D-C9DE732033AC}"/>
          </ac:graphicFrameMkLst>
        </pc:graphicFrameChg>
      </pc:sldChg>
      <pc:sldChg chg="addSp delSp modSp mod">
        <pc:chgData name="Richard Pepel" userId="fb86626e-87c7-40e4-a3c5-201d7330d94f" providerId="ADAL" clId="{257D0EAF-F583-4930-BF5A-07363011B294}" dt="2022-02-16T10:52:34.048" v="264" actId="20577"/>
        <pc:sldMkLst>
          <pc:docMk/>
          <pc:sldMk cId="3764592824" sldId="263"/>
        </pc:sldMkLst>
        <pc:spChg chg="mod">
          <ac:chgData name="Richard Pepel" userId="fb86626e-87c7-40e4-a3c5-201d7330d94f" providerId="ADAL" clId="{257D0EAF-F583-4930-BF5A-07363011B294}" dt="2022-02-16T10:52:34.048" v="264" actId="20577"/>
          <ac:spMkLst>
            <pc:docMk/>
            <pc:sldMk cId="3764592824" sldId="263"/>
            <ac:spMk id="2" creationId="{21373D5C-B21C-4CB6-86D0-F82A3B554DF4}"/>
          </ac:spMkLst>
        </pc:spChg>
        <pc:spChg chg="del">
          <ac:chgData name="Richard Pepel" userId="fb86626e-87c7-40e4-a3c5-201d7330d94f" providerId="ADAL" clId="{257D0EAF-F583-4930-BF5A-07363011B294}" dt="2022-02-16T10:50:02.945" v="209" actId="478"/>
          <ac:spMkLst>
            <pc:docMk/>
            <pc:sldMk cId="3764592824" sldId="263"/>
            <ac:spMk id="11" creationId="{CF5BA784-1EA3-4C54-975A-1589F30DE4B4}"/>
          </ac:spMkLst>
        </pc:spChg>
        <pc:spChg chg="del mod">
          <ac:chgData name="Richard Pepel" userId="fb86626e-87c7-40e4-a3c5-201d7330d94f" providerId="ADAL" clId="{257D0EAF-F583-4930-BF5A-07363011B294}" dt="2022-02-16T10:49:45.264" v="208" actId="478"/>
          <ac:spMkLst>
            <pc:docMk/>
            <pc:sldMk cId="3764592824" sldId="263"/>
            <ac:spMk id="12" creationId="{52E0ACE9-C437-492E-9E80-7039819EDBB3}"/>
          </ac:spMkLst>
        </pc:spChg>
        <pc:graphicFrameChg chg="add del mod">
          <ac:chgData name="Richard Pepel" userId="fb86626e-87c7-40e4-a3c5-201d7330d94f" providerId="ADAL" clId="{257D0EAF-F583-4930-BF5A-07363011B294}" dt="2022-02-16T10:51:30.022" v="229" actId="478"/>
          <ac:graphicFrameMkLst>
            <pc:docMk/>
            <pc:sldMk cId="3764592824" sldId="263"/>
            <ac:graphicFrameMk id="18" creationId="{1004241C-A115-4295-8B4A-802FE057D9D5}"/>
          </ac:graphicFrameMkLst>
        </pc:graphicFrameChg>
        <pc:picChg chg="del">
          <ac:chgData name="Richard Pepel" userId="fb86626e-87c7-40e4-a3c5-201d7330d94f" providerId="ADAL" clId="{257D0EAF-F583-4930-BF5A-07363011B294}" dt="2022-02-16T10:50:06.152" v="210" actId="478"/>
          <ac:picMkLst>
            <pc:docMk/>
            <pc:sldMk cId="3764592824" sldId="263"/>
            <ac:picMk id="9" creationId="{3762F61F-F189-4FCE-B7BD-4F1E876000D1}"/>
          </ac:picMkLst>
        </pc:picChg>
        <pc:picChg chg="add del mod">
          <ac:chgData name="Richard Pepel" userId="fb86626e-87c7-40e4-a3c5-201d7330d94f" providerId="ADAL" clId="{257D0EAF-F583-4930-BF5A-07363011B294}" dt="2022-02-16T10:51:31.657" v="230" actId="478"/>
          <ac:picMkLst>
            <pc:docMk/>
            <pc:sldMk cId="3764592824" sldId="263"/>
            <ac:picMk id="17" creationId="{3990735E-629D-44C3-8AD9-D8966676DBC3}"/>
          </ac:picMkLst>
        </pc:picChg>
        <pc:picChg chg="add mod">
          <ac:chgData name="Richard Pepel" userId="fb86626e-87c7-40e4-a3c5-201d7330d94f" providerId="ADAL" clId="{257D0EAF-F583-4930-BF5A-07363011B294}" dt="2022-02-16T10:52:17.309" v="235" actId="1076"/>
          <ac:picMkLst>
            <pc:docMk/>
            <pc:sldMk cId="3764592824" sldId="263"/>
            <ac:picMk id="22" creationId="{22599C36-09EE-43D0-AF22-611D42306F45}"/>
          </ac:picMkLst>
        </pc:picChg>
        <pc:cxnChg chg="add del mod">
          <ac:chgData name="Richard Pepel" userId="fb86626e-87c7-40e4-a3c5-201d7330d94f" providerId="ADAL" clId="{257D0EAF-F583-4930-BF5A-07363011B294}" dt="2022-02-16T10:51:27.425" v="227" actId="478"/>
          <ac:cxnSpMkLst>
            <pc:docMk/>
            <pc:sldMk cId="3764592824" sldId="263"/>
            <ac:cxnSpMk id="19" creationId="{5DEA67D2-E0A9-439E-BFA3-4E1A4F07488B}"/>
          </ac:cxnSpMkLst>
        </pc:cxnChg>
      </pc:sldChg>
      <pc:sldChg chg="delSp modSp add mod setBg">
        <pc:chgData name="Richard Pepel" userId="fb86626e-87c7-40e4-a3c5-201d7330d94f" providerId="ADAL" clId="{257D0EAF-F583-4930-BF5A-07363011B294}" dt="2022-02-16T11:08:41.539" v="524" actId="20577"/>
        <pc:sldMkLst>
          <pc:docMk/>
          <pc:sldMk cId="3843070450" sldId="277"/>
        </pc:sldMkLst>
        <pc:spChg chg="mod">
          <ac:chgData name="Richard Pepel" userId="fb86626e-87c7-40e4-a3c5-201d7330d94f" providerId="ADAL" clId="{257D0EAF-F583-4930-BF5A-07363011B294}" dt="2022-02-16T10:54:01.503" v="283" actId="20577"/>
          <ac:spMkLst>
            <pc:docMk/>
            <pc:sldMk cId="3843070450" sldId="277"/>
            <ac:spMk id="2" creationId="{B1B98954-A912-4739-8E71-346905752CBB}"/>
          </ac:spMkLst>
        </pc:spChg>
        <pc:spChg chg="mod">
          <ac:chgData name="Richard Pepel" userId="fb86626e-87c7-40e4-a3c5-201d7330d94f" providerId="ADAL" clId="{257D0EAF-F583-4930-BF5A-07363011B294}" dt="2022-02-16T11:08:41.539" v="524" actId="20577"/>
          <ac:spMkLst>
            <pc:docMk/>
            <pc:sldMk cId="3843070450" sldId="277"/>
            <ac:spMk id="3" creationId="{84CA6953-7767-4E1C-9CBA-EA7565965113}"/>
          </ac:spMkLst>
        </pc:spChg>
        <pc:picChg chg="del">
          <ac:chgData name="Richard Pepel" userId="fb86626e-87c7-40e4-a3c5-201d7330d94f" providerId="ADAL" clId="{257D0EAF-F583-4930-BF5A-07363011B294}" dt="2022-02-16T10:53:50.296" v="270" actId="478"/>
          <ac:picMkLst>
            <pc:docMk/>
            <pc:sldMk cId="3843070450" sldId="277"/>
            <ac:picMk id="7" creationId="{B44E06F4-0146-4CAE-89F4-D4163AD40E09}"/>
          </ac:picMkLst>
        </pc:picChg>
      </pc:sldChg>
      <pc:sldChg chg="del">
        <pc:chgData name="Richard Pepel" userId="fb86626e-87c7-40e4-a3c5-201d7330d94f" providerId="ADAL" clId="{257D0EAF-F583-4930-BF5A-07363011B294}" dt="2022-02-16T10:53:44.924" v="268" actId="2696"/>
        <pc:sldMkLst>
          <pc:docMk/>
          <pc:sldMk cId="4052835848" sldId="277"/>
        </pc:sldMkLst>
      </pc:sldChg>
      <pc:sldChg chg="addSp modSp add mod">
        <pc:chgData name="Richard Pepel" userId="fb86626e-87c7-40e4-a3c5-201d7330d94f" providerId="ADAL" clId="{257D0EAF-F583-4930-BF5A-07363011B294}" dt="2022-02-16T11:08:18.539" v="523" actId="14100"/>
        <pc:sldMkLst>
          <pc:docMk/>
          <pc:sldMk cId="2315392198" sldId="278"/>
        </pc:sldMkLst>
        <pc:spChg chg="mod">
          <ac:chgData name="Richard Pepel" userId="fb86626e-87c7-40e4-a3c5-201d7330d94f" providerId="ADAL" clId="{257D0EAF-F583-4930-BF5A-07363011B294}" dt="2022-02-16T10:54:18.016" v="294" actId="20577"/>
          <ac:spMkLst>
            <pc:docMk/>
            <pc:sldMk cId="2315392198" sldId="278"/>
            <ac:spMk id="2" creationId="{B1B98954-A912-4739-8E71-346905752CBB}"/>
          </ac:spMkLst>
        </pc:spChg>
        <pc:spChg chg="mod">
          <ac:chgData name="Richard Pepel" userId="fb86626e-87c7-40e4-a3c5-201d7330d94f" providerId="ADAL" clId="{257D0EAF-F583-4930-BF5A-07363011B294}" dt="2022-02-16T11:08:18.539" v="523" actId="14100"/>
          <ac:spMkLst>
            <pc:docMk/>
            <pc:sldMk cId="2315392198" sldId="278"/>
            <ac:spMk id="3" creationId="{84CA6953-7767-4E1C-9CBA-EA7565965113}"/>
          </ac:spMkLst>
        </pc:spChg>
        <pc:graphicFrameChg chg="add mod">
          <ac:chgData name="Richard Pepel" userId="fb86626e-87c7-40e4-a3c5-201d7330d94f" providerId="ADAL" clId="{257D0EAF-F583-4930-BF5A-07363011B294}" dt="2022-02-16T11:08:10.980" v="522" actId="403"/>
          <ac:graphicFrameMkLst>
            <pc:docMk/>
            <pc:sldMk cId="2315392198" sldId="278"/>
            <ac:graphicFrameMk id="6" creationId="{BE093A41-A98D-44A4-8088-392A53DE49EE}"/>
          </ac:graphicFrameMkLst>
        </pc:graphicFrameChg>
      </pc:sldChg>
      <pc:sldChg chg="delSp modSp add del mod">
        <pc:chgData name="Richard Pepel" userId="fb86626e-87c7-40e4-a3c5-201d7330d94f" providerId="ADAL" clId="{257D0EAF-F583-4930-BF5A-07363011B294}" dt="2022-02-16T10:53:33.321" v="267" actId="47"/>
        <pc:sldMkLst>
          <pc:docMk/>
          <pc:sldMk cId="2544329421" sldId="278"/>
        </pc:sldMkLst>
        <pc:spChg chg="mod">
          <ac:chgData name="Richard Pepel" userId="fb86626e-87c7-40e4-a3c5-201d7330d94f" providerId="ADAL" clId="{257D0EAF-F583-4930-BF5A-07363011B294}" dt="2022-02-16T10:43:00.136" v="207" actId="20577"/>
          <ac:spMkLst>
            <pc:docMk/>
            <pc:sldMk cId="2544329421" sldId="278"/>
            <ac:spMk id="2" creationId="{21373D5C-B21C-4CB6-86D0-F82A3B554DF4}"/>
          </ac:spMkLst>
        </pc:spChg>
        <pc:spChg chg="del">
          <ac:chgData name="Richard Pepel" userId="fb86626e-87c7-40e4-a3c5-201d7330d94f" providerId="ADAL" clId="{257D0EAF-F583-4930-BF5A-07363011B294}" dt="2022-02-16T10:42:51.290" v="195" actId="478"/>
          <ac:spMkLst>
            <pc:docMk/>
            <pc:sldMk cId="2544329421" sldId="278"/>
            <ac:spMk id="11" creationId="{CF5BA784-1EA3-4C54-975A-1589F30DE4B4}"/>
          </ac:spMkLst>
        </pc:spChg>
        <pc:spChg chg="del mod">
          <ac:chgData name="Richard Pepel" userId="fb86626e-87c7-40e4-a3c5-201d7330d94f" providerId="ADAL" clId="{257D0EAF-F583-4930-BF5A-07363011B294}" dt="2022-02-16T10:42:49.626" v="194" actId="478"/>
          <ac:spMkLst>
            <pc:docMk/>
            <pc:sldMk cId="2544329421" sldId="278"/>
            <ac:spMk id="12" creationId="{52E0ACE9-C437-492E-9E80-7039819EDBB3}"/>
          </ac:spMkLst>
        </pc:spChg>
        <pc:picChg chg="del">
          <ac:chgData name="Richard Pepel" userId="fb86626e-87c7-40e4-a3c5-201d7330d94f" providerId="ADAL" clId="{257D0EAF-F583-4930-BF5A-07363011B294}" dt="2022-02-16T10:42:46.729" v="192" actId="478"/>
          <ac:picMkLst>
            <pc:docMk/>
            <pc:sldMk cId="2544329421" sldId="278"/>
            <ac:picMk id="9" creationId="{3762F61F-F189-4FCE-B7BD-4F1E876000D1}"/>
          </ac:picMkLst>
        </pc:picChg>
      </pc:sldChg>
      <pc:sldChg chg="new del">
        <pc:chgData name="Richard Pepel" userId="fb86626e-87c7-40e4-a3c5-201d7330d94f" providerId="ADAL" clId="{257D0EAF-F583-4930-BF5A-07363011B294}" dt="2022-02-16T10:53:30.743" v="266" actId="47"/>
        <pc:sldMkLst>
          <pc:docMk/>
          <pc:sldMk cId="352516102" sldId="279"/>
        </pc:sldMkLst>
      </pc:sldChg>
    </pc:docChg>
  </pc:docChgLst>
  <pc:docChgLst>
    <pc:chgData name="Pepel, Richard David - (rpepel)" userId="S::rpepel@email.arizona.edu::fb86626e-87c7-40e4-a3c5-201d7330d94f" providerId="AD" clId="Web-{2695C1F9-0A36-457C-91DC-AA0561DE1577}"/>
    <pc:docChg chg="addSld delSld">
      <pc:chgData name="Pepel, Richard David - (rpepel)" userId="S::rpepel@email.arizona.edu::fb86626e-87c7-40e4-a3c5-201d7330d94f" providerId="AD" clId="Web-{2695C1F9-0A36-457C-91DC-AA0561DE1577}" dt="2022-02-14T18:49:10.030" v="1"/>
      <pc:docMkLst>
        <pc:docMk/>
      </pc:docMkLst>
      <pc:sldChg chg="del">
        <pc:chgData name="Pepel, Richard David - (rpepel)" userId="S::rpepel@email.arizona.edu::fb86626e-87c7-40e4-a3c5-201d7330d94f" providerId="AD" clId="Web-{2695C1F9-0A36-457C-91DC-AA0561DE1577}" dt="2022-02-14T18:49:10.030" v="1"/>
        <pc:sldMkLst>
          <pc:docMk/>
          <pc:sldMk cId="2189137151" sldId="258"/>
        </pc:sldMkLst>
      </pc:sldChg>
      <pc:sldChg chg="new">
        <pc:chgData name="Pepel, Richard David - (rpepel)" userId="S::rpepel@email.arizona.edu::fb86626e-87c7-40e4-a3c5-201d7330d94f" providerId="AD" clId="Web-{2695C1F9-0A36-457C-91DC-AA0561DE1577}" dt="2022-02-14T18:15:01.272" v="0"/>
        <pc:sldMkLst>
          <pc:docMk/>
          <pc:sldMk cId="2534255071" sldId="277"/>
        </pc:sldMkLst>
      </pc:sldChg>
    </pc:docChg>
  </pc:docChgLst>
  <pc:docChgLst>
    <pc:chgData name="Pepel, Richard David - (rpepel)" userId="S::rpepel@email.arizona.edu::fb86626e-87c7-40e4-a3c5-201d7330d94f" providerId="AD" clId="Web-{DA16A501-64F6-4AEF-803D-A4E93A2F0C08}"/>
    <pc:docChg chg="modSld">
      <pc:chgData name="Pepel, Richard David - (rpepel)" userId="S::rpepel@email.arizona.edu::fb86626e-87c7-40e4-a3c5-201d7330d94f" providerId="AD" clId="Web-{DA16A501-64F6-4AEF-803D-A4E93A2F0C08}" dt="2022-02-16T08:55:02.775" v="6"/>
      <pc:docMkLst>
        <pc:docMk/>
      </pc:docMkLst>
      <pc:sldChg chg="addSp delSp modSp">
        <pc:chgData name="Pepel, Richard David - (rpepel)" userId="S::rpepel@email.arizona.edu::fb86626e-87c7-40e4-a3c5-201d7330d94f" providerId="AD" clId="Web-{DA16A501-64F6-4AEF-803D-A4E93A2F0C08}" dt="2022-02-16T08:55:02.775" v="6"/>
        <pc:sldMkLst>
          <pc:docMk/>
          <pc:sldMk cId="519414952" sldId="260"/>
        </pc:sldMkLst>
        <pc:graphicFrameChg chg="del">
          <ac:chgData name="Pepel, Richard David - (rpepel)" userId="S::rpepel@email.arizona.edu::fb86626e-87c7-40e4-a3c5-201d7330d94f" providerId="AD" clId="Web-{DA16A501-64F6-4AEF-803D-A4E93A2F0C08}" dt="2022-02-16T08:54:41.696" v="0"/>
          <ac:graphicFrameMkLst>
            <pc:docMk/>
            <pc:sldMk cId="519414952" sldId="260"/>
            <ac:graphicFrameMk id="5" creationId="{FC105FFE-E964-460C-9D7D-C9DE732033AC}"/>
          </ac:graphicFrameMkLst>
        </pc:graphicFrameChg>
        <pc:picChg chg="add del mod">
          <ac:chgData name="Pepel, Richard David - (rpepel)" userId="S::rpepel@email.arizona.edu::fb86626e-87c7-40e4-a3c5-201d7330d94f" providerId="AD" clId="Web-{DA16A501-64F6-4AEF-803D-A4E93A2F0C08}" dt="2022-02-16T08:55:02.775" v="6"/>
          <ac:picMkLst>
            <pc:docMk/>
            <pc:sldMk cId="519414952" sldId="260"/>
            <ac:picMk id="10" creationId="{812F8F22-CCA7-4640-BF9E-9FB112EB7FD0}"/>
          </ac:picMkLst>
        </pc:picChg>
      </pc:sldChg>
    </pc:docChg>
  </pc:docChgLst>
  <pc:docChgLst>
    <pc:chgData name="Pepel, Richard David - (rpepel)" userId="S::rpepel@email.arizona.edu::fb86626e-87c7-40e4-a3c5-201d7330d94f" providerId="AD" clId="Web-{04B81E06-E533-4179-97EF-E80DBCCFB12D}"/>
    <pc:docChg chg="addSld delSld modSld">
      <pc:chgData name="Pepel, Richard David - (rpepel)" userId="S::rpepel@email.arizona.edu::fb86626e-87c7-40e4-a3c5-201d7330d94f" providerId="AD" clId="Web-{04B81E06-E533-4179-97EF-E80DBCCFB12D}" dt="2022-02-16T08:42:48.556" v="29"/>
      <pc:docMkLst>
        <pc:docMk/>
      </pc:docMkLst>
      <pc:sldChg chg="addSp delSp modSp">
        <pc:chgData name="Pepel, Richard David - (rpepel)" userId="S::rpepel@email.arizona.edu::fb86626e-87c7-40e4-a3c5-201d7330d94f" providerId="AD" clId="Web-{04B81E06-E533-4179-97EF-E80DBCCFB12D}" dt="2022-02-16T08:42:48.556" v="29"/>
        <pc:sldMkLst>
          <pc:docMk/>
          <pc:sldMk cId="2995499109" sldId="259"/>
        </pc:sldMkLst>
        <pc:graphicFrameChg chg="add del">
          <ac:chgData name="Pepel, Richard David - (rpepel)" userId="S::rpepel@email.arizona.edu::fb86626e-87c7-40e4-a3c5-201d7330d94f" providerId="AD" clId="Web-{04B81E06-E533-4179-97EF-E80DBCCFB12D}" dt="2022-02-16T08:42:48.556" v="29"/>
          <ac:graphicFrameMkLst>
            <pc:docMk/>
            <pc:sldMk cId="2995499109" sldId="259"/>
            <ac:graphicFrameMk id="4" creationId="{2F4CE373-A827-42D7-933D-74DD41711A28}"/>
          </ac:graphicFrameMkLst>
        </pc:graphicFrameChg>
        <pc:picChg chg="add del mod">
          <ac:chgData name="Pepel, Richard David - (rpepel)" userId="S::rpepel@email.arizona.edu::fb86626e-87c7-40e4-a3c5-201d7330d94f" providerId="AD" clId="Web-{04B81E06-E533-4179-97EF-E80DBCCFB12D}" dt="2022-02-16T08:42:46.228" v="28"/>
          <ac:picMkLst>
            <pc:docMk/>
            <pc:sldMk cId="2995499109" sldId="259"/>
            <ac:picMk id="10" creationId="{8EBD5FF3-FDF0-4E80-9327-D322BE4595E5}"/>
          </ac:picMkLst>
        </pc:picChg>
      </pc:sldChg>
      <pc:sldChg chg="del">
        <pc:chgData name="Pepel, Richard David - (rpepel)" userId="S::rpepel@email.arizona.edu::fb86626e-87c7-40e4-a3c5-201d7330d94f" providerId="AD" clId="Web-{04B81E06-E533-4179-97EF-E80DBCCFB12D}" dt="2022-02-16T08:41:19.004" v="0"/>
        <pc:sldMkLst>
          <pc:docMk/>
          <pc:sldMk cId="2534255071" sldId="277"/>
        </pc:sldMkLst>
      </pc:sldChg>
      <pc:sldChg chg="delSp modSp add replId">
        <pc:chgData name="Pepel, Richard David - (rpepel)" userId="S::rpepel@email.arizona.edu::fb86626e-87c7-40e4-a3c5-201d7330d94f" providerId="AD" clId="Web-{04B81E06-E533-4179-97EF-E80DBCCFB12D}" dt="2022-02-16T08:41:45.724" v="19" actId="20577"/>
        <pc:sldMkLst>
          <pc:docMk/>
          <pc:sldMk cId="4052835848" sldId="277"/>
        </pc:sldMkLst>
        <pc:spChg chg="mod">
          <ac:chgData name="Pepel, Richard David - (rpepel)" userId="S::rpepel@email.arizona.edu::fb86626e-87c7-40e4-a3c5-201d7330d94f" providerId="AD" clId="Web-{04B81E06-E533-4179-97EF-E80DBCCFB12D}" dt="2022-02-16T08:41:30.770" v="3" actId="20577"/>
          <ac:spMkLst>
            <pc:docMk/>
            <pc:sldMk cId="4052835848" sldId="277"/>
            <ac:spMk id="17" creationId="{F853EEA6-9CC6-4D64-B1C3-618C15173283}"/>
          </ac:spMkLst>
        </pc:spChg>
        <pc:spChg chg="mod">
          <ac:chgData name="Pepel, Richard David - (rpepel)" userId="S::rpepel@email.arizona.edu::fb86626e-87c7-40e4-a3c5-201d7330d94f" providerId="AD" clId="Web-{04B81E06-E533-4179-97EF-E80DBCCFB12D}" dt="2022-02-16T08:41:45.724" v="19" actId="20577"/>
          <ac:spMkLst>
            <pc:docMk/>
            <pc:sldMk cId="4052835848" sldId="277"/>
            <ac:spMk id="357" creationId="{3EB4A2EA-71F7-4FE1-AF13-B046E8F1FF60}"/>
          </ac:spMkLst>
        </pc:spChg>
        <pc:graphicFrameChg chg="del">
          <ac:chgData name="Pepel, Richard David - (rpepel)" userId="S::rpepel@email.arizona.edu::fb86626e-87c7-40e4-a3c5-201d7330d94f" providerId="AD" clId="Web-{04B81E06-E533-4179-97EF-E80DBCCFB12D}" dt="2022-02-16T08:41:27.035" v="2"/>
          <ac:graphicFrameMkLst>
            <pc:docMk/>
            <pc:sldMk cId="4052835848" sldId="277"/>
            <ac:graphicFrameMk id="80" creationId="{358E36E2-58E1-4BC9-ABBE-339D74F30D8A}"/>
          </ac:graphicFrameMkLst>
        </pc:graphicFrameChg>
        <pc:picChg chg="del">
          <ac:chgData name="Pepel, Richard David - (rpepel)" userId="S::rpepel@email.arizona.edu::fb86626e-87c7-40e4-a3c5-201d7330d94f" providerId="AD" clId="Web-{04B81E06-E533-4179-97EF-E80DBCCFB12D}" dt="2022-02-16T08:41:32.223" v="4"/>
          <ac:picMkLst>
            <pc:docMk/>
            <pc:sldMk cId="4052835848" sldId="277"/>
            <ac:picMk id="4" creationId="{3544D64E-F4F8-4501-AAD5-DC3494EAF6B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ana\Documents\UfA\Wrk\PDEQ%20Presentation\Diana%20-%20Presentation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ana\Documents\UfA\Wrk\PDEQ%20Presentation\Diana%20-%20Presentation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\Desktop\VOC%20contribution%20fractions_scatter%20plot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\Downloads\Daily%20Max%20June-July_VOC_Ozone%20(ISOPLETH)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\Downloads\Daily%20Max%20June-July_VOC_Ozone%20(ISOPLETH)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\Desktop\VOCFALL2020\Daily%20Max%20June-July_VOC_Ozone%20(ISOPLETH)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\Documents\VOC\Isoprene\VOC_reactivity_chart.xlsm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46678018031672E-2"/>
          <c:y val="3.485499374506304E-2"/>
          <c:w val="0.92577777074333767"/>
          <c:h val="0.75233368778807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'4 locations'!$A$6</c:f>
              <c:strCache>
                <c:ptCount val="1"/>
                <c:pt idx="0">
                  <c:v>Average VOC sum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('4 locations'!$A$5,'4 locations'!$A$10,'4 locations'!$A$15,'4 locations'!$A$29)</c:f>
              <c:strCache>
                <c:ptCount val="4"/>
                <c:pt idx="0">
                  <c:v>Children's Park</c:v>
                </c:pt>
                <c:pt idx="1">
                  <c:v>Saguaro Desert</c:v>
                </c:pt>
                <c:pt idx="2">
                  <c:v>Downtown</c:v>
                </c:pt>
                <c:pt idx="3">
                  <c:v>Santa Rita</c:v>
                </c:pt>
              </c:strCache>
            </c:strRef>
          </c:cat>
          <c:val>
            <c:numRef>
              <c:f>('4 locations'!$B$6,'4 locations'!$B$11,'4 locations'!$B$25,'4 locations'!$B$30)</c:f>
              <c:numCache>
                <c:formatCode>0</c:formatCode>
                <c:ptCount val="4"/>
                <c:pt idx="0">
                  <c:v>99.377499999999998</c:v>
                </c:pt>
                <c:pt idx="1">
                  <c:v>90.396666666666647</c:v>
                </c:pt>
                <c:pt idx="2">
                  <c:v>177.66333333333333</c:v>
                </c:pt>
                <c:pt idx="3">
                  <c:v>94.801176470588246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B-4892-8EE5-0110605321EC}"/>
            </c:ext>
          </c:extLst>
        </c:ser>
        <c:ser>
          <c:idx val="1"/>
          <c:order val="1"/>
          <c:tx>
            <c:v>Average Ozone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('4 locations'!$A$5,'4 locations'!$A$10,'4 locations'!$A$15,'4 locations'!$A$29)</c:f>
              <c:strCache>
                <c:ptCount val="4"/>
                <c:pt idx="0">
                  <c:v>Children's Park</c:v>
                </c:pt>
                <c:pt idx="1">
                  <c:v>Saguaro Desert</c:v>
                </c:pt>
                <c:pt idx="2">
                  <c:v>Downtown</c:v>
                </c:pt>
                <c:pt idx="3">
                  <c:v>Santa Rita</c:v>
                </c:pt>
              </c:strCache>
            </c:strRef>
          </c:cat>
          <c:val>
            <c:numRef>
              <c:f>('4 locations'!$B$7,'4 locations'!$B$12,'4 locations'!$B$26,'4 locations'!$B$31)</c:f>
              <c:numCache>
                <c:formatCode>0</c:formatCode>
                <c:ptCount val="4"/>
                <c:pt idx="0">
                  <c:v>47.75</c:v>
                </c:pt>
                <c:pt idx="1">
                  <c:v>48.333333333333336</c:v>
                </c:pt>
                <c:pt idx="2">
                  <c:v>37</c:v>
                </c:pt>
                <c:pt idx="3">
                  <c:v>53.307692307692307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B-4892-8EE5-0110605321EC}"/>
            </c:ext>
          </c:extLst>
        </c:ser>
        <c:ser>
          <c:idx val="2"/>
          <c:order val="2"/>
          <c:tx>
            <c:v>Average NOx</c:v>
          </c:tx>
          <c:spPr>
            <a:solidFill>
              <a:srgbClr val="FF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('4 locations'!$A$5,'4 locations'!$A$10,'4 locations'!$A$15,'4 locations'!$A$29)</c:f>
              <c:strCache>
                <c:ptCount val="4"/>
                <c:pt idx="0">
                  <c:v>Children's Park</c:v>
                </c:pt>
                <c:pt idx="1">
                  <c:v>Saguaro Desert</c:v>
                </c:pt>
                <c:pt idx="2">
                  <c:v>Downtown</c:v>
                </c:pt>
                <c:pt idx="3">
                  <c:v>Santa Rita</c:v>
                </c:pt>
              </c:strCache>
            </c:strRef>
          </c:cat>
          <c:val>
            <c:numRef>
              <c:f>('4 locations'!$B$8,'4 locations'!$B$13,'4 locations'!$B$27,'4 locations'!$B$32)</c:f>
              <c:numCache>
                <c:formatCode>0</c:formatCode>
                <c:ptCount val="4"/>
                <c:pt idx="0">
                  <c:v>2.2750000000000004</c:v>
                </c:pt>
                <c:pt idx="1">
                  <c:v>2.4</c:v>
                </c:pt>
                <c:pt idx="2">
                  <c:v>4.7166666666666659</c:v>
                </c:pt>
                <c:pt idx="3">
                  <c:v>1.8918367346938776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B-4892-8EE5-0110605321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26432832"/>
        <c:axId val="2010816512"/>
      </c:barChart>
      <c:catAx>
        <c:axId val="126432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Site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816512"/>
        <c:crosses val="autoZero"/>
        <c:auto val="1"/>
        <c:lblAlgn val="ctr"/>
        <c:lblOffset val="100"/>
        <c:noMultiLvlLbl val="0"/>
      </c:catAx>
      <c:valAx>
        <c:axId val="201081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PPB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3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880458852829053"/>
          <c:y val="9.7577016562234747E-2"/>
          <c:w val="0.16414245963087515"/>
          <c:h val="0.29469560387960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95050197758543E-2"/>
          <c:y val="4.0610406089526034E-2"/>
          <c:w val="0.93310494980224146"/>
          <c:h val="0.80593167742488747"/>
        </c:manualLayout>
      </c:layout>
      <c:barChart>
        <c:barDir val="col"/>
        <c:grouping val="clustered"/>
        <c:varyColors val="0"/>
        <c:ser>
          <c:idx val="0"/>
          <c:order val="0"/>
          <c:tx>
            <c:v>Average VOC Sum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('4 locations'!$A$20,'4 locations'!$A$16)</c:f>
              <c:strCache>
                <c:ptCount val="2"/>
                <c:pt idx="0">
                  <c:v>Morning (Low)</c:v>
                </c:pt>
                <c:pt idx="1">
                  <c:v>Afternoon</c:v>
                </c:pt>
              </c:strCache>
            </c:strRef>
          </c:cat>
          <c:val>
            <c:numRef>
              <c:f>('4 locations'!$B$21,'4 locations'!$B$17)</c:f>
              <c:numCache>
                <c:formatCode>0</c:formatCode>
                <c:ptCount val="2"/>
                <c:pt idx="0">
                  <c:v>201.05500000000001</c:v>
                </c:pt>
                <c:pt idx="1">
                  <c:v>165.9675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46-47DC-855C-291DC83ABA82}"/>
            </c:ext>
          </c:extLst>
        </c:ser>
        <c:ser>
          <c:idx val="1"/>
          <c:order val="1"/>
          <c:tx>
            <c:v>Average Ozone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('4 locations'!$B$22,'4 locations'!$B$18)</c:f>
              <c:numCache>
                <c:formatCode>0</c:formatCode>
                <c:ptCount val="2"/>
                <c:pt idx="0">
                  <c:v>25.5</c:v>
                </c:pt>
                <c:pt idx="1">
                  <c:v>43.666666666666664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46-47DC-855C-291DC83ABA82}"/>
            </c:ext>
          </c:extLst>
        </c:ser>
        <c:ser>
          <c:idx val="2"/>
          <c:order val="2"/>
          <c:tx>
            <c:v>Average NOx</c:v>
          </c:tx>
          <c:spPr>
            <a:solidFill>
              <a:srgbClr val="FF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('4 locations'!$B$23,'4 locations'!$B$19)</c:f>
              <c:numCache>
                <c:formatCode>0</c:formatCode>
                <c:ptCount val="2"/>
                <c:pt idx="0">
                  <c:v>8.3000000000000007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46-47DC-855C-291DC83ABA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459952"/>
        <c:axId val="307490992"/>
      </c:barChart>
      <c:catAx>
        <c:axId val="128459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Time Sample</a:t>
                </a:r>
                <a:r>
                  <a:rPr lang="en-US" sz="1400" b="1" baseline="0"/>
                  <a:t> was Taken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490992"/>
        <c:crosses val="autoZero"/>
        <c:auto val="1"/>
        <c:lblAlgn val="ctr"/>
        <c:lblOffset val="100"/>
        <c:noMultiLvlLbl val="0"/>
      </c:catAx>
      <c:valAx>
        <c:axId val="307490992"/>
        <c:scaling>
          <c:orientation val="minMax"/>
          <c:max val="2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PPB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5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 VOC Contribution</a:t>
            </a:r>
          </a:p>
        </c:rich>
      </c:tx>
      <c:layout>
        <c:manualLayout>
          <c:xMode val="edge"/>
          <c:yMode val="edge"/>
          <c:x val="0.38214367225835905"/>
          <c:y val="2.3349139965684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1"/>
          <c:order val="1"/>
          <c:tx>
            <c:v>Alkanes ≤ 5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Days'!$F$4,'Ozone Excedence Days'!$F$10,'Ozone Excedence Days'!$F$16,'Ozone Excedence Days'!$F$22)</c:f>
              <c:numCache>
                <c:formatCode>General</c:formatCode>
                <c:ptCount val="4"/>
                <c:pt idx="0">
                  <c:v>37.43</c:v>
                </c:pt>
                <c:pt idx="1">
                  <c:v>85.48</c:v>
                </c:pt>
                <c:pt idx="2">
                  <c:v>84.639999999999986</c:v>
                </c:pt>
                <c:pt idx="3">
                  <c:v>92.92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EB-4854-B584-B16FE1627E96}"/>
            </c:ext>
          </c:extLst>
        </c:ser>
        <c:ser>
          <c:idx val="2"/>
          <c:order val="2"/>
          <c:tx>
            <c:v>Alkanes ≥ 6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Days'!$C$2,'Ozone Excedence Days'!$C$8,'Ozone Excedence Days'!$C$14,'Ozone Excedence Days'!$C$20)</c:f>
              <c:numCache>
                <c:formatCode>General</c:formatCode>
                <c:ptCount val="4"/>
                <c:pt idx="0">
                  <c:v>70.009999999999991</c:v>
                </c:pt>
                <c:pt idx="1">
                  <c:v>94.679999999999993</c:v>
                </c:pt>
                <c:pt idx="2">
                  <c:v>83.2</c:v>
                </c:pt>
                <c:pt idx="3">
                  <c:v>94.819999999999979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EB-4854-B584-B16FE1627E96}"/>
            </c:ext>
          </c:extLst>
        </c:ser>
        <c:ser>
          <c:idx val="3"/>
          <c:order val="3"/>
          <c:tx>
            <c:v>Alkenes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Days'!$F$2,'Ozone Excedence Days'!$F$8,'Ozone Excedence Days'!$F$14,'Ozone Excedence Days'!$F$20)</c:f>
              <c:numCache>
                <c:formatCode>General</c:formatCode>
                <c:ptCount val="4"/>
                <c:pt idx="0">
                  <c:v>9.8500000000000014</c:v>
                </c:pt>
                <c:pt idx="1">
                  <c:v>19.829999999999998</c:v>
                </c:pt>
                <c:pt idx="2">
                  <c:v>44.95</c:v>
                </c:pt>
                <c:pt idx="3">
                  <c:v>23.93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EB-4854-B584-B16FE1627E96}"/>
            </c:ext>
          </c:extLst>
        </c:ser>
        <c:ser>
          <c:idx val="5"/>
          <c:order val="4"/>
          <c:tx>
            <c:v>Alkenes (Biogenic)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Days'!$F$3,'Ozone Excedence Days'!$F$9,'Ozone Excedence Days'!$F$15,'Ozone Excedence Days'!$F$21)</c:f>
              <c:numCache>
                <c:formatCode>General</c:formatCode>
                <c:ptCount val="4"/>
                <c:pt idx="0">
                  <c:v>0</c:v>
                </c:pt>
                <c:pt idx="1">
                  <c:v>7.95</c:v>
                </c:pt>
                <c:pt idx="2">
                  <c:v>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EB-4854-B584-B16FE1627E96}"/>
            </c:ext>
          </c:extLst>
        </c:ser>
        <c:ser>
          <c:idx val="4"/>
          <c:order val="5"/>
          <c:tx>
            <c:v>Aromatics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Days'!$C$3,'Ozone Excedence Days'!$C$9,'Ozone Excedence Days'!$C$15,'Ozone Excedence Days'!$C$21)</c:f>
              <c:numCache>
                <c:formatCode>General</c:formatCode>
                <c:ptCount val="4"/>
                <c:pt idx="0">
                  <c:v>98.28</c:v>
                </c:pt>
                <c:pt idx="1">
                  <c:v>126.02000000000001</c:v>
                </c:pt>
                <c:pt idx="2">
                  <c:v>111.00999999999999</c:v>
                </c:pt>
                <c:pt idx="3">
                  <c:v>130.4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EB-4854-B584-B16FE1627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599037935"/>
        <c:axId val="688042847"/>
      </c:barChart>
      <c:lineChart>
        <c:grouping val="standard"/>
        <c:varyColors val="0"/>
        <c:ser>
          <c:idx val="0"/>
          <c:order val="0"/>
          <c:tx>
            <c:v>Total VOC</c:v>
          </c:tx>
          <c:spPr>
            <a:ln w="28575" cap="rnd">
              <a:noFill/>
              <a:round/>
            </a:ln>
            <a:effectLst/>
          </c:spPr>
          <c:marker>
            <c:symbol val="triangle"/>
            <c:size val="12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Days'!$G$2,'Ozone Excedence Days'!$G$8,'Ozone Excedence Days'!$G$14,'Ozone Excedence Days'!$G$20)</c:f>
              <c:numCache>
                <c:formatCode>General</c:formatCode>
                <c:ptCount val="4"/>
                <c:pt idx="0">
                  <c:v>215.57</c:v>
                </c:pt>
                <c:pt idx="1">
                  <c:v>333.96</c:v>
                </c:pt>
                <c:pt idx="2">
                  <c:v>323.79999999999995</c:v>
                </c:pt>
                <c:pt idx="3">
                  <c:v>350.07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EB-4854-B584-B16FE1627E96}"/>
            </c:ext>
          </c:extLst>
        </c:ser>
        <c:ser>
          <c:idx val="6"/>
          <c:order val="6"/>
          <c:tx>
            <c:v>NOx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val>
            <c:numRef>
              <c:f>('Ozone Excedence Days'!$G$3,'Ozone Excedence Days'!$G$9,'Ozone Excedence Days'!$G$15,'Ozone Excedence Days'!$G$21)</c:f>
              <c:numCache>
                <c:formatCode>General</c:formatCode>
                <c:ptCount val="4"/>
                <c:pt idx="0">
                  <c:v>13</c:v>
                </c:pt>
                <c:pt idx="1">
                  <c:v>20.5</c:v>
                </c:pt>
                <c:pt idx="2">
                  <c:v>20.100000000000001</c:v>
                </c:pt>
                <c:pt idx="3">
                  <c:v>12.7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DEB-4854-B584-B16FE1627E96}"/>
            </c:ext>
          </c:extLst>
        </c:ser>
        <c:ser>
          <c:idx val="7"/>
          <c:order val="7"/>
          <c:tx>
            <c:v>Ozone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val>
            <c:numRef>
              <c:f>('Ozone Excedence Days'!$G$4,'Ozone Excedence Days'!$G$10,'Ozone Excedence Days'!$G$16,'Ozone Excedence Days'!$G$22)</c:f>
              <c:numCache>
                <c:formatCode>General</c:formatCode>
                <c:ptCount val="4"/>
                <c:pt idx="0">
                  <c:v>53</c:v>
                </c:pt>
                <c:pt idx="1">
                  <c:v>72</c:v>
                </c:pt>
                <c:pt idx="2">
                  <c:v>67</c:v>
                </c:pt>
                <c:pt idx="3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DEB-4854-B584-B16FE1627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9033743"/>
        <c:axId val="1008971503"/>
      </c:lineChart>
      <c:dateAx>
        <c:axId val="599037935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042847"/>
        <c:crosses val="autoZero"/>
        <c:auto val="0"/>
        <c:lblOffset val="100"/>
        <c:baseTimeUnit val="days"/>
        <c:majorUnit val="1"/>
      </c:dateAx>
      <c:valAx>
        <c:axId val="688042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Percent Contribution of VOC Class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037935"/>
        <c:crosses val="autoZero"/>
        <c:crossBetween val="between"/>
      </c:valAx>
      <c:valAx>
        <c:axId val="1008971503"/>
        <c:scaling>
          <c:orientation val="minMax"/>
          <c:max val="375"/>
          <c:min val="0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Concentration (ppb)</a:t>
                </a:r>
              </a:p>
            </c:rich>
          </c:tx>
          <c:layout>
            <c:manualLayout>
              <c:xMode val="edge"/>
              <c:yMode val="edge"/>
              <c:x val="0.82292812583209729"/>
              <c:y val="0.28255148186603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033743"/>
        <c:crosses val="max"/>
        <c:crossBetween val="between"/>
      </c:valAx>
      <c:dateAx>
        <c:axId val="1069033743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1008971503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Daily Max VOCs</a:t>
            </a:r>
            <a:r>
              <a:rPr lang="en-US" sz="1600" baseline="0"/>
              <a:t> vs. Ozone - Children's Park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598282411284548E-2"/>
          <c:y val="0.12708213163776882"/>
          <c:w val="0.86138334735782418"/>
          <c:h val="0.63921104964889008"/>
        </c:manualLayout>
      </c:layout>
      <c:lineChart>
        <c:grouping val="standard"/>
        <c:varyColors val="0"/>
        <c:ser>
          <c:idx val="0"/>
          <c:order val="0"/>
          <c:tx>
            <c:v>VOCs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'daily max - FIXED'!$A$2:$A$94</c:f>
              <c:numCache>
                <c:formatCode>d\-mmm</c:formatCode>
                <c:ptCount val="61"/>
                <c:pt idx="0">
                  <c:v>43983</c:v>
                </c:pt>
                <c:pt idx="1">
                  <c:v>43984</c:v>
                </c:pt>
                <c:pt idx="2">
                  <c:v>43985</c:v>
                </c:pt>
                <c:pt idx="3">
                  <c:v>43986</c:v>
                </c:pt>
                <c:pt idx="4">
                  <c:v>43987</c:v>
                </c:pt>
                <c:pt idx="5">
                  <c:v>43988</c:v>
                </c:pt>
                <c:pt idx="6">
                  <c:v>43989</c:v>
                </c:pt>
                <c:pt idx="7">
                  <c:v>43990</c:v>
                </c:pt>
                <c:pt idx="8">
                  <c:v>43991</c:v>
                </c:pt>
                <c:pt idx="9">
                  <c:v>43992</c:v>
                </c:pt>
                <c:pt idx="10">
                  <c:v>43993</c:v>
                </c:pt>
                <c:pt idx="11">
                  <c:v>43994</c:v>
                </c:pt>
                <c:pt idx="12">
                  <c:v>43995</c:v>
                </c:pt>
                <c:pt idx="13">
                  <c:v>43996</c:v>
                </c:pt>
                <c:pt idx="14">
                  <c:v>43997</c:v>
                </c:pt>
                <c:pt idx="15">
                  <c:v>43998</c:v>
                </c:pt>
                <c:pt idx="16">
                  <c:v>43999</c:v>
                </c:pt>
                <c:pt idx="17">
                  <c:v>44000</c:v>
                </c:pt>
                <c:pt idx="18">
                  <c:v>44001</c:v>
                </c:pt>
                <c:pt idx="19">
                  <c:v>44002</c:v>
                </c:pt>
                <c:pt idx="20">
                  <c:v>44003</c:v>
                </c:pt>
                <c:pt idx="21">
                  <c:v>44004</c:v>
                </c:pt>
                <c:pt idx="22">
                  <c:v>44005</c:v>
                </c:pt>
                <c:pt idx="23">
                  <c:v>44006</c:v>
                </c:pt>
                <c:pt idx="24">
                  <c:v>44007</c:v>
                </c:pt>
                <c:pt idx="25">
                  <c:v>44008</c:v>
                </c:pt>
                <c:pt idx="26">
                  <c:v>44009</c:v>
                </c:pt>
                <c:pt idx="27">
                  <c:v>44010</c:v>
                </c:pt>
                <c:pt idx="28">
                  <c:v>44011</c:v>
                </c:pt>
                <c:pt idx="29">
                  <c:v>44012</c:v>
                </c:pt>
                <c:pt idx="30">
                  <c:v>44013</c:v>
                </c:pt>
                <c:pt idx="31">
                  <c:v>44014</c:v>
                </c:pt>
                <c:pt idx="32">
                  <c:v>44015</c:v>
                </c:pt>
                <c:pt idx="33">
                  <c:v>44016</c:v>
                </c:pt>
                <c:pt idx="34">
                  <c:v>44017</c:v>
                </c:pt>
                <c:pt idx="35">
                  <c:v>44018</c:v>
                </c:pt>
                <c:pt idx="36">
                  <c:v>44019</c:v>
                </c:pt>
                <c:pt idx="37">
                  <c:v>44020</c:v>
                </c:pt>
                <c:pt idx="38">
                  <c:v>44021</c:v>
                </c:pt>
                <c:pt idx="39">
                  <c:v>44022</c:v>
                </c:pt>
                <c:pt idx="40">
                  <c:v>44023</c:v>
                </c:pt>
                <c:pt idx="41">
                  <c:v>44024</c:v>
                </c:pt>
                <c:pt idx="42">
                  <c:v>44025</c:v>
                </c:pt>
                <c:pt idx="43">
                  <c:v>44026</c:v>
                </c:pt>
                <c:pt idx="44">
                  <c:v>44027</c:v>
                </c:pt>
                <c:pt idx="45">
                  <c:v>44028</c:v>
                </c:pt>
                <c:pt idx="46">
                  <c:v>44029</c:v>
                </c:pt>
                <c:pt idx="47">
                  <c:v>44030</c:v>
                </c:pt>
                <c:pt idx="48">
                  <c:v>44031</c:v>
                </c:pt>
                <c:pt idx="49">
                  <c:v>44032</c:v>
                </c:pt>
                <c:pt idx="50">
                  <c:v>44033</c:v>
                </c:pt>
                <c:pt idx="51">
                  <c:v>44034</c:v>
                </c:pt>
                <c:pt idx="52">
                  <c:v>44035</c:v>
                </c:pt>
                <c:pt idx="53">
                  <c:v>44036</c:v>
                </c:pt>
                <c:pt idx="54">
                  <c:v>44037</c:v>
                </c:pt>
                <c:pt idx="55">
                  <c:v>44038</c:v>
                </c:pt>
                <c:pt idx="56">
                  <c:v>44039</c:v>
                </c:pt>
                <c:pt idx="57">
                  <c:v>44040</c:v>
                </c:pt>
                <c:pt idx="58">
                  <c:v>44041</c:v>
                </c:pt>
                <c:pt idx="59">
                  <c:v>44042</c:v>
                </c:pt>
                <c:pt idx="60">
                  <c:v>44043</c:v>
                </c:pt>
              </c:numCache>
            </c:numRef>
          </c:cat>
          <c:val>
            <c:numRef>
              <c:f>'daily max - FIXED'!$C$3:$C$95</c:f>
              <c:numCache>
                <c:formatCode>General</c:formatCode>
                <c:ptCount val="61"/>
                <c:pt idx="0">
                  <c:v>376.06</c:v>
                </c:pt>
                <c:pt idx="1">
                  <c:v>307.14999999999998</c:v>
                </c:pt>
                <c:pt idx="4">
                  <c:v>308.74</c:v>
                </c:pt>
                <c:pt idx="5">
                  <c:v>215.44</c:v>
                </c:pt>
                <c:pt idx="6">
                  <c:v>251.29</c:v>
                </c:pt>
                <c:pt idx="7">
                  <c:v>216.41</c:v>
                </c:pt>
                <c:pt idx="8">
                  <c:v>334.3</c:v>
                </c:pt>
                <c:pt idx="9">
                  <c:v>324.39999999999998</c:v>
                </c:pt>
                <c:pt idx="10">
                  <c:v>350.37</c:v>
                </c:pt>
                <c:pt idx="11">
                  <c:v>229.01</c:v>
                </c:pt>
                <c:pt idx="12">
                  <c:v>423.93</c:v>
                </c:pt>
                <c:pt idx="13">
                  <c:v>347.21</c:v>
                </c:pt>
                <c:pt idx="14">
                  <c:v>485.48</c:v>
                </c:pt>
                <c:pt idx="15">
                  <c:v>204.58</c:v>
                </c:pt>
                <c:pt idx="16">
                  <c:v>383.7</c:v>
                </c:pt>
                <c:pt idx="17">
                  <c:v>194.14</c:v>
                </c:pt>
                <c:pt idx="18">
                  <c:v>386.07</c:v>
                </c:pt>
                <c:pt idx="19">
                  <c:v>349.37</c:v>
                </c:pt>
                <c:pt idx="20">
                  <c:v>307.06</c:v>
                </c:pt>
                <c:pt idx="21">
                  <c:v>322.7</c:v>
                </c:pt>
                <c:pt idx="22">
                  <c:v>407.52</c:v>
                </c:pt>
                <c:pt idx="23">
                  <c:v>439.98</c:v>
                </c:pt>
                <c:pt idx="24">
                  <c:v>221.5</c:v>
                </c:pt>
                <c:pt idx="25">
                  <c:v>387.25</c:v>
                </c:pt>
                <c:pt idx="26">
                  <c:v>301.52999999999997</c:v>
                </c:pt>
                <c:pt idx="27">
                  <c:v>200.48</c:v>
                </c:pt>
                <c:pt idx="28">
                  <c:v>209.7</c:v>
                </c:pt>
                <c:pt idx="29">
                  <c:v>247.5</c:v>
                </c:pt>
                <c:pt idx="30">
                  <c:v>269.82</c:v>
                </c:pt>
                <c:pt idx="32">
                  <c:v>284.89999999999998</c:v>
                </c:pt>
                <c:pt idx="33">
                  <c:v>273.67</c:v>
                </c:pt>
                <c:pt idx="34">
                  <c:v>223.55</c:v>
                </c:pt>
                <c:pt idx="35">
                  <c:v>307.41000000000003</c:v>
                </c:pt>
                <c:pt idx="36">
                  <c:v>315.98</c:v>
                </c:pt>
                <c:pt idx="37">
                  <c:v>259.2</c:v>
                </c:pt>
                <c:pt idx="38">
                  <c:v>255.05</c:v>
                </c:pt>
                <c:pt idx="42">
                  <c:v>203.64</c:v>
                </c:pt>
                <c:pt idx="43">
                  <c:v>243.21</c:v>
                </c:pt>
                <c:pt idx="44">
                  <c:v>265.79000000000002</c:v>
                </c:pt>
                <c:pt idx="45">
                  <c:v>224.46</c:v>
                </c:pt>
                <c:pt idx="46">
                  <c:v>208.91</c:v>
                </c:pt>
                <c:pt idx="47">
                  <c:v>237.32</c:v>
                </c:pt>
                <c:pt idx="48">
                  <c:v>292.83999999999997</c:v>
                </c:pt>
                <c:pt idx="49">
                  <c:v>376.04</c:v>
                </c:pt>
                <c:pt idx="50">
                  <c:v>498.01</c:v>
                </c:pt>
                <c:pt idx="51">
                  <c:v>220.52</c:v>
                </c:pt>
                <c:pt idx="52">
                  <c:v>238.93</c:v>
                </c:pt>
                <c:pt idx="53">
                  <c:v>239.56</c:v>
                </c:pt>
                <c:pt idx="54">
                  <c:v>267.57</c:v>
                </c:pt>
                <c:pt idx="55">
                  <c:v>234.35</c:v>
                </c:pt>
                <c:pt idx="56">
                  <c:v>273.5</c:v>
                </c:pt>
                <c:pt idx="57">
                  <c:v>268.91000000000003</c:v>
                </c:pt>
                <c:pt idx="58">
                  <c:v>283.10000000000002</c:v>
                </c:pt>
                <c:pt idx="59">
                  <c:v>312.76</c:v>
                </c:pt>
                <c:pt idx="60">
                  <c:v>266.02999999999997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0D-43B0-B257-BE740D692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3228943"/>
        <c:axId val="1771624543"/>
      </c:lineChart>
      <c:lineChart>
        <c:grouping val="standard"/>
        <c:varyColors val="0"/>
        <c:ser>
          <c:idx val="1"/>
          <c:order val="1"/>
          <c:tx>
            <c:v>Ozone - Children's Park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'ozone - childrens park'!$I$4:$I$64</c:f>
              <c:numCache>
                <c:formatCode>General</c:formatCode>
                <c:ptCount val="61"/>
                <c:pt idx="0">
                  <c:v>65</c:v>
                </c:pt>
                <c:pt idx="1">
                  <c:v>61</c:v>
                </c:pt>
                <c:pt idx="2">
                  <c:v>61</c:v>
                </c:pt>
                <c:pt idx="3">
                  <c:v>66</c:v>
                </c:pt>
                <c:pt idx="4">
                  <c:v>59</c:v>
                </c:pt>
                <c:pt idx="5">
                  <c:v>50</c:v>
                </c:pt>
                <c:pt idx="6">
                  <c:v>48</c:v>
                </c:pt>
                <c:pt idx="7">
                  <c:v>53</c:v>
                </c:pt>
                <c:pt idx="8">
                  <c:v>72</c:v>
                </c:pt>
                <c:pt idx="9">
                  <c:v>67</c:v>
                </c:pt>
                <c:pt idx="10">
                  <c:v>78</c:v>
                </c:pt>
                <c:pt idx="11">
                  <c:v>56</c:v>
                </c:pt>
                <c:pt idx="12">
                  <c:v>54</c:v>
                </c:pt>
                <c:pt idx="13">
                  <c:v>48</c:v>
                </c:pt>
                <c:pt idx="14">
                  <c:v>54</c:v>
                </c:pt>
                <c:pt idx="15">
                  <c:v>49</c:v>
                </c:pt>
                <c:pt idx="16">
                  <c:v>53</c:v>
                </c:pt>
                <c:pt idx="17">
                  <c:v>51</c:v>
                </c:pt>
                <c:pt idx="18">
                  <c:v>55</c:v>
                </c:pt>
                <c:pt idx="19">
                  <c:v>57</c:v>
                </c:pt>
                <c:pt idx="20">
                  <c:v>60</c:v>
                </c:pt>
                <c:pt idx="21">
                  <c:v>59</c:v>
                </c:pt>
                <c:pt idx="22">
                  <c:v>54</c:v>
                </c:pt>
                <c:pt idx="23">
                  <c:v>67</c:v>
                </c:pt>
                <c:pt idx="24">
                  <c:v>57</c:v>
                </c:pt>
                <c:pt idx="25">
                  <c:v>55</c:v>
                </c:pt>
                <c:pt idx="26">
                  <c:v>45</c:v>
                </c:pt>
                <c:pt idx="27">
                  <c:v>45</c:v>
                </c:pt>
                <c:pt idx="28">
                  <c:v>42</c:v>
                </c:pt>
                <c:pt idx="29">
                  <c:v>43</c:v>
                </c:pt>
                <c:pt idx="30">
                  <c:v>42</c:v>
                </c:pt>
                <c:pt idx="31">
                  <c:v>39</c:v>
                </c:pt>
                <c:pt idx="32">
                  <c:v>41</c:v>
                </c:pt>
                <c:pt idx="33">
                  <c:v>50</c:v>
                </c:pt>
                <c:pt idx="34">
                  <c:v>38</c:v>
                </c:pt>
                <c:pt idx="35">
                  <c:v>51</c:v>
                </c:pt>
                <c:pt idx="36">
                  <c:v>47</c:v>
                </c:pt>
                <c:pt idx="37">
                  <c:v>50</c:v>
                </c:pt>
                <c:pt idx="38">
                  <c:v>53</c:v>
                </c:pt>
                <c:pt idx="39">
                  <c:v>54</c:v>
                </c:pt>
                <c:pt idx="40">
                  <c:v>46</c:v>
                </c:pt>
                <c:pt idx="41">
                  <c:v>61</c:v>
                </c:pt>
                <c:pt idx="42">
                  <c:v>55</c:v>
                </c:pt>
                <c:pt idx="43">
                  <c:v>54</c:v>
                </c:pt>
                <c:pt idx="44">
                  <c:v>53</c:v>
                </c:pt>
                <c:pt idx="45">
                  <c:v>58</c:v>
                </c:pt>
                <c:pt idx="46">
                  <c:v>56</c:v>
                </c:pt>
                <c:pt idx="47">
                  <c:v>42</c:v>
                </c:pt>
                <c:pt idx="48">
                  <c:v>44</c:v>
                </c:pt>
                <c:pt idx="49">
                  <c:v>48</c:v>
                </c:pt>
                <c:pt idx="50">
                  <c:v>49</c:v>
                </c:pt>
                <c:pt idx="51">
                  <c:v>65</c:v>
                </c:pt>
                <c:pt idx="52">
                  <c:v>46</c:v>
                </c:pt>
                <c:pt idx="53">
                  <c:v>65</c:v>
                </c:pt>
                <c:pt idx="54">
                  <c:v>59</c:v>
                </c:pt>
                <c:pt idx="55">
                  <c:v>70</c:v>
                </c:pt>
                <c:pt idx="56">
                  <c:v>61</c:v>
                </c:pt>
                <c:pt idx="57">
                  <c:v>64</c:v>
                </c:pt>
                <c:pt idx="58">
                  <c:v>63</c:v>
                </c:pt>
                <c:pt idx="59">
                  <c:v>62</c:v>
                </c:pt>
                <c:pt idx="60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0D-43B0-B257-BE740D692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9807167"/>
        <c:axId val="1820789135"/>
      </c:lineChart>
      <c:dateAx>
        <c:axId val="176322894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624543"/>
        <c:crosses val="autoZero"/>
        <c:auto val="0"/>
        <c:lblOffset val="100"/>
        <c:baseTimeUnit val="days"/>
        <c:majorUnit val="2"/>
        <c:majorTimeUnit val="days"/>
      </c:dateAx>
      <c:valAx>
        <c:axId val="177162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VOC Concentration</a:t>
                </a:r>
                <a:r>
                  <a:rPr lang="en-US" sz="1400" baseline="0"/>
                  <a:t> (ppb)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228943"/>
        <c:crosses val="autoZero"/>
        <c:crossBetween val="between"/>
      </c:valAx>
      <c:valAx>
        <c:axId val="182078913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Ozone Concentration (ppb)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807167"/>
        <c:crosses val="max"/>
        <c:crossBetween val="between"/>
      </c:valAx>
      <c:catAx>
        <c:axId val="1379807167"/>
        <c:scaling>
          <c:orientation val="minMax"/>
        </c:scaling>
        <c:delete val="1"/>
        <c:axPos val="b"/>
        <c:majorTickMark val="out"/>
        <c:minorTickMark val="none"/>
        <c:tickLblPos val="nextTo"/>
        <c:crossAx val="18207891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Daily NOx </a:t>
            </a:r>
            <a:r>
              <a:rPr lang="en-US" sz="1600" baseline="0"/>
              <a:t>vs. Ozone - Children's Park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VOCs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'daily max - FIXED'!$A$2:$A$94</c:f>
              <c:numCache>
                <c:formatCode>d\-mmm</c:formatCode>
                <c:ptCount val="61"/>
                <c:pt idx="0">
                  <c:v>43983</c:v>
                </c:pt>
                <c:pt idx="1">
                  <c:v>43984</c:v>
                </c:pt>
                <c:pt idx="2">
                  <c:v>43985</c:v>
                </c:pt>
                <c:pt idx="3">
                  <c:v>43986</c:v>
                </c:pt>
                <c:pt idx="4">
                  <c:v>43987</c:v>
                </c:pt>
                <c:pt idx="5">
                  <c:v>43988</c:v>
                </c:pt>
                <c:pt idx="6">
                  <c:v>43989</c:v>
                </c:pt>
                <c:pt idx="7">
                  <c:v>43990</c:v>
                </c:pt>
                <c:pt idx="8">
                  <c:v>43991</c:v>
                </c:pt>
                <c:pt idx="9">
                  <c:v>43992</c:v>
                </c:pt>
                <c:pt idx="10">
                  <c:v>43993</c:v>
                </c:pt>
                <c:pt idx="11">
                  <c:v>43994</c:v>
                </c:pt>
                <c:pt idx="12">
                  <c:v>43995</c:v>
                </c:pt>
                <c:pt idx="13">
                  <c:v>43996</c:v>
                </c:pt>
                <c:pt idx="14">
                  <c:v>43997</c:v>
                </c:pt>
                <c:pt idx="15">
                  <c:v>43998</c:v>
                </c:pt>
                <c:pt idx="16">
                  <c:v>43999</c:v>
                </c:pt>
                <c:pt idx="17">
                  <c:v>44000</c:v>
                </c:pt>
                <c:pt idx="18">
                  <c:v>44001</c:v>
                </c:pt>
                <c:pt idx="19">
                  <c:v>44002</c:v>
                </c:pt>
                <c:pt idx="20">
                  <c:v>44003</c:v>
                </c:pt>
                <c:pt idx="21">
                  <c:v>44004</c:v>
                </c:pt>
                <c:pt idx="22">
                  <c:v>44005</c:v>
                </c:pt>
                <c:pt idx="23">
                  <c:v>44006</c:v>
                </c:pt>
                <c:pt idx="24">
                  <c:v>44007</c:v>
                </c:pt>
                <c:pt idx="25">
                  <c:v>44008</c:v>
                </c:pt>
                <c:pt idx="26">
                  <c:v>44009</c:v>
                </c:pt>
                <c:pt idx="27">
                  <c:v>44010</c:v>
                </c:pt>
                <c:pt idx="28">
                  <c:v>44011</c:v>
                </c:pt>
                <c:pt idx="29">
                  <c:v>44012</c:v>
                </c:pt>
                <c:pt idx="30">
                  <c:v>44013</c:v>
                </c:pt>
                <c:pt idx="31">
                  <c:v>44014</c:v>
                </c:pt>
                <c:pt idx="32">
                  <c:v>44015</c:v>
                </c:pt>
                <c:pt idx="33">
                  <c:v>44016</c:v>
                </c:pt>
                <c:pt idx="34">
                  <c:v>44017</c:v>
                </c:pt>
                <c:pt idx="35">
                  <c:v>44018</c:v>
                </c:pt>
                <c:pt idx="36">
                  <c:v>44019</c:v>
                </c:pt>
                <c:pt idx="37">
                  <c:v>44020</c:v>
                </c:pt>
                <c:pt idx="38">
                  <c:v>44021</c:v>
                </c:pt>
                <c:pt idx="39">
                  <c:v>44022</c:v>
                </c:pt>
                <c:pt idx="40">
                  <c:v>44023</c:v>
                </c:pt>
                <c:pt idx="41">
                  <c:v>44024</c:v>
                </c:pt>
                <c:pt idx="42">
                  <c:v>44025</c:v>
                </c:pt>
                <c:pt idx="43">
                  <c:v>44026</c:v>
                </c:pt>
                <c:pt idx="44">
                  <c:v>44027</c:v>
                </c:pt>
                <c:pt idx="45">
                  <c:v>44028</c:v>
                </c:pt>
                <c:pt idx="46">
                  <c:v>44029</c:v>
                </c:pt>
                <c:pt idx="47">
                  <c:v>44030</c:v>
                </c:pt>
                <c:pt idx="48">
                  <c:v>44031</c:v>
                </c:pt>
                <c:pt idx="49">
                  <c:v>44032</c:v>
                </c:pt>
                <c:pt idx="50">
                  <c:v>44033</c:v>
                </c:pt>
                <c:pt idx="51">
                  <c:v>44034</c:v>
                </c:pt>
                <c:pt idx="52">
                  <c:v>44035</c:v>
                </c:pt>
                <c:pt idx="53">
                  <c:v>44036</c:v>
                </c:pt>
                <c:pt idx="54">
                  <c:v>44037</c:v>
                </c:pt>
                <c:pt idx="55">
                  <c:v>44038</c:v>
                </c:pt>
                <c:pt idx="56">
                  <c:v>44039</c:v>
                </c:pt>
                <c:pt idx="57">
                  <c:v>44040</c:v>
                </c:pt>
                <c:pt idx="58">
                  <c:v>44041</c:v>
                </c:pt>
                <c:pt idx="59">
                  <c:v>44042</c:v>
                </c:pt>
                <c:pt idx="60">
                  <c:v>44043</c:v>
                </c:pt>
              </c:numCache>
            </c:numRef>
          </c:cat>
          <c:val>
            <c:numRef>
              <c:f>'ozone - childrens park'!$O$4:$O$64</c:f>
              <c:numCache>
                <c:formatCode>General</c:formatCode>
                <c:ptCount val="61"/>
                <c:pt idx="0">
                  <c:v>7.9</c:v>
                </c:pt>
                <c:pt idx="1">
                  <c:v>11</c:v>
                </c:pt>
                <c:pt idx="2">
                  <c:v>11.1</c:v>
                </c:pt>
                <c:pt idx="3">
                  <c:v>13.3</c:v>
                </c:pt>
                <c:pt idx="4">
                  <c:v>16.600000000000001</c:v>
                </c:pt>
                <c:pt idx="5">
                  <c:v>6.2</c:v>
                </c:pt>
                <c:pt idx="6">
                  <c:v>5.7</c:v>
                </c:pt>
                <c:pt idx="7">
                  <c:v>13</c:v>
                </c:pt>
                <c:pt idx="8">
                  <c:v>20.5</c:v>
                </c:pt>
                <c:pt idx="9">
                  <c:v>20.100000000000001</c:v>
                </c:pt>
                <c:pt idx="10">
                  <c:v>12.7</c:v>
                </c:pt>
                <c:pt idx="11">
                  <c:v>15.5</c:v>
                </c:pt>
                <c:pt idx="12">
                  <c:v>12.8</c:v>
                </c:pt>
                <c:pt idx="13">
                  <c:v>5.9</c:v>
                </c:pt>
                <c:pt idx="14">
                  <c:v>15</c:v>
                </c:pt>
                <c:pt idx="15">
                  <c:v>6.2</c:v>
                </c:pt>
                <c:pt idx="16">
                  <c:v>14.8</c:v>
                </c:pt>
                <c:pt idx="17">
                  <c:v>12.8</c:v>
                </c:pt>
                <c:pt idx="18">
                  <c:v>17.7</c:v>
                </c:pt>
                <c:pt idx="19">
                  <c:v>12.3</c:v>
                </c:pt>
                <c:pt idx="20">
                  <c:v>13.9</c:v>
                </c:pt>
                <c:pt idx="21">
                  <c:v>9.3000000000000007</c:v>
                </c:pt>
                <c:pt idx="22">
                  <c:v>15.7</c:v>
                </c:pt>
                <c:pt idx="23">
                  <c:v>14.2</c:v>
                </c:pt>
                <c:pt idx="24">
                  <c:v>12.6</c:v>
                </c:pt>
                <c:pt idx="25">
                  <c:v>14.1</c:v>
                </c:pt>
                <c:pt idx="26">
                  <c:v>7.7</c:v>
                </c:pt>
                <c:pt idx="27">
                  <c:v>2.8</c:v>
                </c:pt>
                <c:pt idx="28">
                  <c:v>2.8</c:v>
                </c:pt>
                <c:pt idx="29">
                  <c:v>9.9</c:v>
                </c:pt>
                <c:pt idx="30">
                  <c:v>7.8</c:v>
                </c:pt>
                <c:pt idx="31">
                  <c:v>11.2</c:v>
                </c:pt>
                <c:pt idx="32">
                  <c:v>13.7</c:v>
                </c:pt>
                <c:pt idx="33">
                  <c:v>10.9</c:v>
                </c:pt>
                <c:pt idx="34">
                  <c:v>8.1</c:v>
                </c:pt>
                <c:pt idx="35">
                  <c:v>8.6</c:v>
                </c:pt>
                <c:pt idx="36">
                  <c:v>8.1999999999999993</c:v>
                </c:pt>
                <c:pt idx="37">
                  <c:v>10</c:v>
                </c:pt>
                <c:pt idx="38">
                  <c:v>13</c:v>
                </c:pt>
                <c:pt idx="39">
                  <c:v>10.6</c:v>
                </c:pt>
                <c:pt idx="40">
                  <c:v>9.4</c:v>
                </c:pt>
                <c:pt idx="41">
                  <c:v>19.600000000000001</c:v>
                </c:pt>
                <c:pt idx="42">
                  <c:v>13.3</c:v>
                </c:pt>
                <c:pt idx="43">
                  <c:v>5.3</c:v>
                </c:pt>
                <c:pt idx="44">
                  <c:v>9.8000000000000007</c:v>
                </c:pt>
                <c:pt idx="45">
                  <c:v>11.8</c:v>
                </c:pt>
                <c:pt idx="46">
                  <c:v>6.3</c:v>
                </c:pt>
                <c:pt idx="47">
                  <c:v>5</c:v>
                </c:pt>
                <c:pt idx="48">
                  <c:v>10.6</c:v>
                </c:pt>
                <c:pt idx="49">
                  <c:v>10.9</c:v>
                </c:pt>
                <c:pt idx="50">
                  <c:v>17.399999999999999</c:v>
                </c:pt>
                <c:pt idx="51">
                  <c:v>8.3000000000000007</c:v>
                </c:pt>
                <c:pt idx="52">
                  <c:v>10</c:v>
                </c:pt>
                <c:pt idx="53">
                  <c:v>10.9</c:v>
                </c:pt>
                <c:pt idx="54">
                  <c:v>12.5</c:v>
                </c:pt>
                <c:pt idx="55">
                  <c:v>20.399999999999999</c:v>
                </c:pt>
                <c:pt idx="56">
                  <c:v>9.8000000000000007</c:v>
                </c:pt>
                <c:pt idx="57">
                  <c:v>15.1</c:v>
                </c:pt>
                <c:pt idx="58">
                  <c:v>27.2</c:v>
                </c:pt>
                <c:pt idx="59">
                  <c:v>19.7</c:v>
                </c:pt>
                <c:pt idx="60">
                  <c:v>16.899999999999999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CC-4AED-9274-4064239CF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3228943"/>
        <c:axId val="1771624543"/>
      </c:lineChart>
      <c:lineChart>
        <c:grouping val="standard"/>
        <c:varyColors val="0"/>
        <c:ser>
          <c:idx val="1"/>
          <c:order val="1"/>
          <c:tx>
            <c:v>Ozone - Children's Park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'ozone - childrens park'!$I$4:$I$64</c:f>
              <c:numCache>
                <c:formatCode>General</c:formatCode>
                <c:ptCount val="61"/>
                <c:pt idx="0">
                  <c:v>65</c:v>
                </c:pt>
                <c:pt idx="1">
                  <c:v>61</c:v>
                </c:pt>
                <c:pt idx="2">
                  <c:v>61</c:v>
                </c:pt>
                <c:pt idx="3">
                  <c:v>66</c:v>
                </c:pt>
                <c:pt idx="4">
                  <c:v>59</c:v>
                </c:pt>
                <c:pt idx="5">
                  <c:v>50</c:v>
                </c:pt>
                <c:pt idx="6">
                  <c:v>48</c:v>
                </c:pt>
                <c:pt idx="7">
                  <c:v>53</c:v>
                </c:pt>
                <c:pt idx="8">
                  <c:v>72</c:v>
                </c:pt>
                <c:pt idx="9">
                  <c:v>67</c:v>
                </c:pt>
                <c:pt idx="10">
                  <c:v>78</c:v>
                </c:pt>
                <c:pt idx="11">
                  <c:v>56</c:v>
                </c:pt>
                <c:pt idx="12">
                  <c:v>54</c:v>
                </c:pt>
                <c:pt idx="13">
                  <c:v>48</c:v>
                </c:pt>
                <c:pt idx="14">
                  <c:v>54</c:v>
                </c:pt>
                <c:pt idx="15">
                  <c:v>49</c:v>
                </c:pt>
                <c:pt idx="16">
                  <c:v>53</c:v>
                </c:pt>
                <c:pt idx="17">
                  <c:v>51</c:v>
                </c:pt>
                <c:pt idx="18">
                  <c:v>55</c:v>
                </c:pt>
                <c:pt idx="19">
                  <c:v>57</c:v>
                </c:pt>
                <c:pt idx="20">
                  <c:v>60</c:v>
                </c:pt>
                <c:pt idx="21">
                  <c:v>59</c:v>
                </c:pt>
                <c:pt idx="22">
                  <c:v>54</c:v>
                </c:pt>
                <c:pt idx="23">
                  <c:v>67</c:v>
                </c:pt>
                <c:pt idx="24">
                  <c:v>57</c:v>
                </c:pt>
                <c:pt idx="25">
                  <c:v>55</c:v>
                </c:pt>
                <c:pt idx="26">
                  <c:v>45</c:v>
                </c:pt>
                <c:pt idx="27">
                  <c:v>45</c:v>
                </c:pt>
                <c:pt idx="28">
                  <c:v>42</c:v>
                </c:pt>
                <c:pt idx="29">
                  <c:v>43</c:v>
                </c:pt>
                <c:pt idx="30">
                  <c:v>42</c:v>
                </c:pt>
                <c:pt idx="31">
                  <c:v>39</c:v>
                </c:pt>
                <c:pt idx="32">
                  <c:v>41</c:v>
                </c:pt>
                <c:pt idx="33">
                  <c:v>50</c:v>
                </c:pt>
                <c:pt idx="34">
                  <c:v>38</c:v>
                </c:pt>
                <c:pt idx="35">
                  <c:v>51</c:v>
                </c:pt>
                <c:pt idx="36">
                  <c:v>47</c:v>
                </c:pt>
                <c:pt idx="37">
                  <c:v>50</c:v>
                </c:pt>
                <c:pt idx="38">
                  <c:v>53</c:v>
                </c:pt>
                <c:pt idx="39">
                  <c:v>54</c:v>
                </c:pt>
                <c:pt idx="40">
                  <c:v>46</c:v>
                </c:pt>
                <c:pt idx="41">
                  <c:v>61</c:v>
                </c:pt>
                <c:pt idx="42">
                  <c:v>55</c:v>
                </c:pt>
                <c:pt idx="43">
                  <c:v>54</c:v>
                </c:pt>
                <c:pt idx="44">
                  <c:v>53</c:v>
                </c:pt>
                <c:pt idx="45">
                  <c:v>58</c:v>
                </c:pt>
                <c:pt idx="46">
                  <c:v>56</c:v>
                </c:pt>
                <c:pt idx="47">
                  <c:v>42</c:v>
                </c:pt>
                <c:pt idx="48">
                  <c:v>44</c:v>
                </c:pt>
                <c:pt idx="49">
                  <c:v>48</c:v>
                </c:pt>
                <c:pt idx="50">
                  <c:v>49</c:v>
                </c:pt>
                <c:pt idx="51">
                  <c:v>65</c:v>
                </c:pt>
                <c:pt idx="52">
                  <c:v>46</c:v>
                </c:pt>
                <c:pt idx="53">
                  <c:v>65</c:v>
                </c:pt>
                <c:pt idx="54">
                  <c:v>59</c:v>
                </c:pt>
                <c:pt idx="55">
                  <c:v>70</c:v>
                </c:pt>
                <c:pt idx="56">
                  <c:v>61</c:v>
                </c:pt>
                <c:pt idx="57">
                  <c:v>64</c:v>
                </c:pt>
                <c:pt idx="58">
                  <c:v>63</c:v>
                </c:pt>
                <c:pt idx="59">
                  <c:v>62</c:v>
                </c:pt>
                <c:pt idx="60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CC-4AED-9274-4064239CF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9807167"/>
        <c:axId val="1820789135"/>
      </c:lineChart>
      <c:dateAx>
        <c:axId val="176322894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624543"/>
        <c:crosses val="autoZero"/>
        <c:auto val="1"/>
        <c:lblOffset val="100"/>
        <c:baseTimeUnit val="days"/>
        <c:majorUnit val="2"/>
        <c:majorTimeUnit val="days"/>
      </c:dateAx>
      <c:valAx>
        <c:axId val="177162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NOx Concentration</a:t>
                </a:r>
                <a:r>
                  <a:rPr lang="en-US" sz="1400" baseline="0"/>
                  <a:t> (ppb)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228943"/>
        <c:crosses val="autoZero"/>
        <c:crossBetween val="between"/>
      </c:valAx>
      <c:valAx>
        <c:axId val="182078913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Ozone Concentration (ppb)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807167"/>
        <c:crosses val="max"/>
        <c:crossBetween val="between"/>
      </c:valAx>
      <c:catAx>
        <c:axId val="1379807167"/>
        <c:scaling>
          <c:orientation val="minMax"/>
        </c:scaling>
        <c:delete val="1"/>
        <c:axPos val="b"/>
        <c:majorTickMark val="out"/>
        <c:minorTickMark val="none"/>
        <c:tickLblPos val="nextTo"/>
        <c:crossAx val="18207891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isopleth!$D$2</c:f>
              <c:strCache>
                <c:ptCount val="1"/>
                <c:pt idx="0">
                  <c:v>NOX ppb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isopleth!$B$3:$B$63</c:f>
              <c:numCache>
                <c:formatCode>General</c:formatCode>
                <c:ptCount val="61"/>
                <c:pt idx="0">
                  <c:v>376.06</c:v>
                </c:pt>
                <c:pt idx="1">
                  <c:v>307.14999999999998</c:v>
                </c:pt>
                <c:pt idx="4">
                  <c:v>308.74</c:v>
                </c:pt>
                <c:pt idx="5">
                  <c:v>215.44</c:v>
                </c:pt>
                <c:pt idx="6">
                  <c:v>251.29</c:v>
                </c:pt>
                <c:pt idx="7">
                  <c:v>216.41</c:v>
                </c:pt>
                <c:pt idx="8">
                  <c:v>334.3</c:v>
                </c:pt>
                <c:pt idx="9">
                  <c:v>324.39999999999998</c:v>
                </c:pt>
                <c:pt idx="10">
                  <c:v>350.37</c:v>
                </c:pt>
                <c:pt idx="11">
                  <c:v>229.01</c:v>
                </c:pt>
                <c:pt idx="12">
                  <c:v>423.93</c:v>
                </c:pt>
                <c:pt idx="13">
                  <c:v>347.21</c:v>
                </c:pt>
                <c:pt idx="14">
                  <c:v>485.48</c:v>
                </c:pt>
                <c:pt idx="15">
                  <c:v>204.58</c:v>
                </c:pt>
                <c:pt idx="16">
                  <c:v>383.7</c:v>
                </c:pt>
                <c:pt idx="17">
                  <c:v>194.14</c:v>
                </c:pt>
                <c:pt idx="18">
                  <c:v>386.07</c:v>
                </c:pt>
                <c:pt idx="19">
                  <c:v>349.37</c:v>
                </c:pt>
                <c:pt idx="20">
                  <c:v>307.06</c:v>
                </c:pt>
                <c:pt idx="21">
                  <c:v>322.7</c:v>
                </c:pt>
                <c:pt idx="22">
                  <c:v>407.52</c:v>
                </c:pt>
                <c:pt idx="23">
                  <c:v>439.98</c:v>
                </c:pt>
                <c:pt idx="24">
                  <c:v>221.5</c:v>
                </c:pt>
                <c:pt idx="25">
                  <c:v>387.25</c:v>
                </c:pt>
                <c:pt idx="26">
                  <c:v>301.52999999999997</c:v>
                </c:pt>
                <c:pt idx="27">
                  <c:v>200.48</c:v>
                </c:pt>
                <c:pt idx="28">
                  <c:v>209.7</c:v>
                </c:pt>
                <c:pt idx="29">
                  <c:v>247.5</c:v>
                </c:pt>
                <c:pt idx="30">
                  <c:v>269.82</c:v>
                </c:pt>
                <c:pt idx="32">
                  <c:v>284.89999999999998</c:v>
                </c:pt>
                <c:pt idx="33">
                  <c:v>273.67</c:v>
                </c:pt>
                <c:pt idx="34">
                  <c:v>223.55</c:v>
                </c:pt>
                <c:pt idx="35">
                  <c:v>307.41000000000003</c:v>
                </c:pt>
                <c:pt idx="36">
                  <c:v>315.98</c:v>
                </c:pt>
                <c:pt idx="37">
                  <c:v>259.2</c:v>
                </c:pt>
                <c:pt idx="38">
                  <c:v>255.05</c:v>
                </c:pt>
                <c:pt idx="42">
                  <c:v>203.64</c:v>
                </c:pt>
                <c:pt idx="43">
                  <c:v>243.21</c:v>
                </c:pt>
                <c:pt idx="44">
                  <c:v>265.79000000000002</c:v>
                </c:pt>
                <c:pt idx="45">
                  <c:v>224.46</c:v>
                </c:pt>
                <c:pt idx="46">
                  <c:v>208.91</c:v>
                </c:pt>
                <c:pt idx="47">
                  <c:v>237.32</c:v>
                </c:pt>
                <c:pt idx="48">
                  <c:v>292.83999999999997</c:v>
                </c:pt>
                <c:pt idx="49">
                  <c:v>376.04</c:v>
                </c:pt>
                <c:pt idx="50">
                  <c:v>498.01</c:v>
                </c:pt>
                <c:pt idx="51">
                  <c:v>220.52</c:v>
                </c:pt>
                <c:pt idx="52">
                  <c:v>238.93</c:v>
                </c:pt>
                <c:pt idx="53">
                  <c:v>239.56</c:v>
                </c:pt>
                <c:pt idx="54">
                  <c:v>267.57</c:v>
                </c:pt>
                <c:pt idx="55">
                  <c:v>234.35</c:v>
                </c:pt>
                <c:pt idx="56">
                  <c:v>273.5</c:v>
                </c:pt>
                <c:pt idx="57">
                  <c:v>268.91000000000003</c:v>
                </c:pt>
                <c:pt idx="58">
                  <c:v>283.10000000000002</c:v>
                </c:pt>
                <c:pt idx="59">
                  <c:v>312.76</c:v>
                </c:pt>
                <c:pt idx="60">
                  <c:v>266.02999999999997</c:v>
                </c:pt>
              </c:numCache>
            </c:numRef>
          </c:xVal>
          <c:yVal>
            <c:numRef>
              <c:f>isopleth!$D$3:$D$63</c:f>
              <c:numCache>
                <c:formatCode>General</c:formatCode>
                <c:ptCount val="61"/>
                <c:pt idx="0">
                  <c:v>7.9</c:v>
                </c:pt>
                <c:pt idx="1">
                  <c:v>11</c:v>
                </c:pt>
                <c:pt idx="2">
                  <c:v>11.1</c:v>
                </c:pt>
                <c:pt idx="3">
                  <c:v>13.3</c:v>
                </c:pt>
                <c:pt idx="4">
                  <c:v>16.600000000000001</c:v>
                </c:pt>
                <c:pt idx="5">
                  <c:v>6.2</c:v>
                </c:pt>
                <c:pt idx="6">
                  <c:v>5.7</c:v>
                </c:pt>
                <c:pt idx="7">
                  <c:v>13</c:v>
                </c:pt>
                <c:pt idx="8">
                  <c:v>20.5</c:v>
                </c:pt>
                <c:pt idx="9">
                  <c:v>20.100000000000001</c:v>
                </c:pt>
                <c:pt idx="10">
                  <c:v>12.7</c:v>
                </c:pt>
                <c:pt idx="11">
                  <c:v>15.5</c:v>
                </c:pt>
                <c:pt idx="12">
                  <c:v>12.8</c:v>
                </c:pt>
                <c:pt idx="13">
                  <c:v>5.9</c:v>
                </c:pt>
                <c:pt idx="14">
                  <c:v>15</c:v>
                </c:pt>
                <c:pt idx="15">
                  <c:v>6.2</c:v>
                </c:pt>
                <c:pt idx="16">
                  <c:v>14.8</c:v>
                </c:pt>
                <c:pt idx="17">
                  <c:v>12.8</c:v>
                </c:pt>
                <c:pt idx="18">
                  <c:v>17.7</c:v>
                </c:pt>
                <c:pt idx="19">
                  <c:v>12.3</c:v>
                </c:pt>
                <c:pt idx="20">
                  <c:v>13.9</c:v>
                </c:pt>
                <c:pt idx="21">
                  <c:v>9.3000000000000007</c:v>
                </c:pt>
                <c:pt idx="22">
                  <c:v>15.7</c:v>
                </c:pt>
                <c:pt idx="23">
                  <c:v>14.2</c:v>
                </c:pt>
                <c:pt idx="24">
                  <c:v>12.6</c:v>
                </c:pt>
                <c:pt idx="25">
                  <c:v>14.1</c:v>
                </c:pt>
                <c:pt idx="26">
                  <c:v>7.7</c:v>
                </c:pt>
                <c:pt idx="27">
                  <c:v>2.8</c:v>
                </c:pt>
                <c:pt idx="28">
                  <c:v>2.8</c:v>
                </c:pt>
                <c:pt idx="29">
                  <c:v>9.9</c:v>
                </c:pt>
                <c:pt idx="30">
                  <c:v>7.8</c:v>
                </c:pt>
                <c:pt idx="31">
                  <c:v>11.2</c:v>
                </c:pt>
                <c:pt idx="32">
                  <c:v>13.7</c:v>
                </c:pt>
                <c:pt idx="33">
                  <c:v>10.9</c:v>
                </c:pt>
                <c:pt idx="34">
                  <c:v>8.1</c:v>
                </c:pt>
                <c:pt idx="35">
                  <c:v>8.6</c:v>
                </c:pt>
                <c:pt idx="36">
                  <c:v>8.1999999999999993</c:v>
                </c:pt>
                <c:pt idx="37">
                  <c:v>10</c:v>
                </c:pt>
                <c:pt idx="38">
                  <c:v>13</c:v>
                </c:pt>
                <c:pt idx="39">
                  <c:v>10.6</c:v>
                </c:pt>
                <c:pt idx="40">
                  <c:v>9.4</c:v>
                </c:pt>
                <c:pt idx="41">
                  <c:v>19.600000000000001</c:v>
                </c:pt>
                <c:pt idx="42">
                  <c:v>13.3</c:v>
                </c:pt>
                <c:pt idx="43">
                  <c:v>5.3</c:v>
                </c:pt>
                <c:pt idx="44">
                  <c:v>9.8000000000000007</c:v>
                </c:pt>
                <c:pt idx="45">
                  <c:v>11.8</c:v>
                </c:pt>
                <c:pt idx="46">
                  <c:v>6.3</c:v>
                </c:pt>
                <c:pt idx="47">
                  <c:v>5</c:v>
                </c:pt>
                <c:pt idx="48">
                  <c:v>10.6</c:v>
                </c:pt>
                <c:pt idx="49">
                  <c:v>10.9</c:v>
                </c:pt>
                <c:pt idx="50">
                  <c:v>17.399999999999999</c:v>
                </c:pt>
                <c:pt idx="51">
                  <c:v>8.3000000000000007</c:v>
                </c:pt>
                <c:pt idx="52">
                  <c:v>10</c:v>
                </c:pt>
                <c:pt idx="53">
                  <c:v>10.9</c:v>
                </c:pt>
                <c:pt idx="54">
                  <c:v>12.5</c:v>
                </c:pt>
                <c:pt idx="55">
                  <c:v>20.399999999999999</c:v>
                </c:pt>
                <c:pt idx="56">
                  <c:v>9.8000000000000007</c:v>
                </c:pt>
                <c:pt idx="57">
                  <c:v>15.1</c:v>
                </c:pt>
                <c:pt idx="58">
                  <c:v>27.2</c:v>
                </c:pt>
                <c:pt idx="59">
                  <c:v>19.7</c:v>
                </c:pt>
                <c:pt idx="60">
                  <c:v>16.899999999999999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60-456D-8E23-5FB0420C14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5652144"/>
        <c:axId val="849011248"/>
      </c:scatterChart>
      <c:valAx>
        <c:axId val="585652144"/>
        <c:scaling>
          <c:orientation val="minMax"/>
          <c:max val="20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011248"/>
        <c:crosses val="autoZero"/>
        <c:crossBetween val="midCat"/>
      </c:valAx>
      <c:valAx>
        <c:axId val="849011248"/>
        <c:scaling>
          <c:orientation val="minMax"/>
          <c:max val="2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652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VOC Contribution (June 11, 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40-40DF-B6E1-250775DAF3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40-40DF-B6E1-250775DAF3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40-40DF-B6E1-250775DAF3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40-40DF-B6E1-250775DAF3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740-40DF-B6E1-250775DAF3DF}"/>
              </c:ext>
            </c:extLst>
          </c:dPt>
          <c:cat>
            <c:strRef>
              <c:f>'Ozone Excedence Days'!$J$18:$J$22</c:f>
              <c:strCache>
                <c:ptCount val="5"/>
                <c:pt idx="0">
                  <c:v>Aromatics</c:v>
                </c:pt>
                <c:pt idx="1">
                  <c:v>Alkenes (Biogenic)</c:v>
                </c:pt>
                <c:pt idx="2">
                  <c:v>Alkenes</c:v>
                </c:pt>
                <c:pt idx="3">
                  <c:v>Alkanes ≥ 6</c:v>
                </c:pt>
                <c:pt idx="4">
                  <c:v>Alkanes ≤ 5</c:v>
                </c:pt>
              </c:strCache>
            </c:strRef>
          </c:cat>
          <c:val>
            <c:numRef>
              <c:f>'Ozone Excedence Days'!$K$18:$K$22</c:f>
              <c:numCache>
                <c:formatCode>General</c:formatCode>
                <c:ptCount val="5"/>
                <c:pt idx="0">
                  <c:v>130.4</c:v>
                </c:pt>
                <c:pt idx="1">
                  <c:v>8</c:v>
                </c:pt>
                <c:pt idx="2">
                  <c:v>23.93</c:v>
                </c:pt>
                <c:pt idx="3">
                  <c:v>94.819999999999979</c:v>
                </c:pt>
                <c:pt idx="4">
                  <c:v>92.92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740-40DF-B6E1-250775DAF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27B2D-3F66-4186-BB55-FEECF50BEF6F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0A6D2073-D14D-4BE6-AC34-07C4ADEC1CD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Collection</a:t>
          </a:r>
          <a:r>
            <a:rPr lang="en-US" b="0" i="0" u="none" strike="noStrike" cap="none" baseline="0" noProof="0">
              <a:solidFill>
                <a:srgbClr val="010000"/>
              </a:solidFill>
              <a:latin typeface="Calibri Light"/>
              <a:cs typeface="Calibri Light"/>
            </a:rPr>
            <a:t> </a:t>
          </a:r>
          <a:r>
            <a:rPr lang="en-US">
              <a:latin typeface="Calibri Light" panose="020F0302020204030204"/>
            </a:rPr>
            <a:t>and Concentration</a:t>
          </a:r>
          <a:endParaRPr lang="en-US"/>
        </a:p>
      </dgm:t>
    </dgm:pt>
    <dgm:pt modelId="{78E4B499-1EBF-4103-9CD5-E1220CB9B5A4}" type="parTrans" cxnId="{49DD2DDE-B381-4C8C-86A9-B8160D9AD0BC}">
      <dgm:prSet/>
      <dgm:spPr/>
      <dgm:t>
        <a:bodyPr/>
        <a:lstStyle/>
        <a:p>
          <a:endParaRPr lang="en-US"/>
        </a:p>
      </dgm:t>
    </dgm:pt>
    <dgm:pt modelId="{9579F44E-46AF-4928-86D3-7467B3E27FF9}" type="sibTrans" cxnId="{49DD2DDE-B381-4C8C-86A9-B8160D9AD0BC}">
      <dgm:prSet/>
      <dgm:spPr/>
      <dgm:t>
        <a:bodyPr/>
        <a:lstStyle/>
        <a:p>
          <a:endParaRPr lang="en-US"/>
        </a:p>
      </dgm:t>
    </dgm:pt>
    <dgm:pt modelId="{B603FE4B-E628-45DD-A9DF-F832046171CD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Chromotography</a:t>
          </a:r>
          <a:endParaRPr lang="en-US"/>
        </a:p>
      </dgm:t>
    </dgm:pt>
    <dgm:pt modelId="{842956E3-5EBD-46AB-9BE0-13F66FF0ADEA}" type="parTrans" cxnId="{19A4BF14-B815-4989-BCCF-26CC9C37D2CE}">
      <dgm:prSet/>
      <dgm:spPr/>
      <dgm:t>
        <a:bodyPr/>
        <a:lstStyle/>
        <a:p>
          <a:endParaRPr lang="en-US"/>
        </a:p>
      </dgm:t>
    </dgm:pt>
    <dgm:pt modelId="{A6473704-456D-43AA-859F-404EDD98106A}" type="sibTrans" cxnId="{19A4BF14-B815-4989-BCCF-26CC9C37D2CE}">
      <dgm:prSet/>
      <dgm:spPr/>
      <dgm:t>
        <a:bodyPr/>
        <a:lstStyle/>
        <a:p>
          <a:endParaRPr lang="en-US"/>
        </a:p>
      </dgm:t>
    </dgm:pt>
    <dgm:pt modelId="{6E32E561-5F58-4969-8E3A-25C417314648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Analysis (FID)</a:t>
          </a:r>
          <a:endParaRPr lang="en-US"/>
        </a:p>
      </dgm:t>
    </dgm:pt>
    <dgm:pt modelId="{D5F73F1A-1211-4077-B31C-D3859EBEF39D}" type="parTrans" cxnId="{39F90300-A13C-40E1-8787-B6672A9DB88C}">
      <dgm:prSet/>
      <dgm:spPr/>
      <dgm:t>
        <a:bodyPr/>
        <a:lstStyle/>
        <a:p>
          <a:endParaRPr lang="en-US"/>
        </a:p>
      </dgm:t>
    </dgm:pt>
    <dgm:pt modelId="{4170CC95-96E4-4378-A9A8-31005A3C41FB}" type="sibTrans" cxnId="{39F90300-A13C-40E1-8787-B6672A9DB88C}">
      <dgm:prSet/>
      <dgm:spPr/>
      <dgm:t>
        <a:bodyPr/>
        <a:lstStyle/>
        <a:p>
          <a:endParaRPr lang="en-US"/>
        </a:p>
      </dgm:t>
    </dgm:pt>
    <dgm:pt modelId="{BB84EDFD-BBA7-41A1-BA67-DAEC319FAF0B}" type="pres">
      <dgm:prSet presAssocID="{E1527B2D-3F66-4186-BB55-FEECF50BEF6F}" presName="Name0" presStyleCnt="0">
        <dgm:presLayoutVars>
          <dgm:dir/>
          <dgm:resizeHandles val="exact"/>
        </dgm:presLayoutVars>
      </dgm:prSet>
      <dgm:spPr/>
    </dgm:pt>
    <dgm:pt modelId="{126366CE-298E-490F-AACA-790B3436D690}" type="pres">
      <dgm:prSet presAssocID="{0A6D2073-D14D-4BE6-AC34-07C4ADEC1CD4}" presName="node" presStyleLbl="node1" presStyleIdx="0" presStyleCnt="3">
        <dgm:presLayoutVars>
          <dgm:bulletEnabled val="1"/>
        </dgm:presLayoutVars>
      </dgm:prSet>
      <dgm:spPr/>
    </dgm:pt>
    <dgm:pt modelId="{17342E23-2016-47AA-A95C-0F401081A3E9}" type="pres">
      <dgm:prSet presAssocID="{9579F44E-46AF-4928-86D3-7467B3E27FF9}" presName="sibTrans" presStyleLbl="sibTrans2D1" presStyleIdx="0" presStyleCnt="2"/>
      <dgm:spPr/>
    </dgm:pt>
    <dgm:pt modelId="{00EB6F3E-A1F2-4392-A755-E8314B1204D6}" type="pres">
      <dgm:prSet presAssocID="{9579F44E-46AF-4928-86D3-7467B3E27FF9}" presName="connectorText" presStyleLbl="sibTrans2D1" presStyleIdx="0" presStyleCnt="2"/>
      <dgm:spPr/>
    </dgm:pt>
    <dgm:pt modelId="{AD92C594-BF51-4191-8BA9-A5C7E29AF085}" type="pres">
      <dgm:prSet presAssocID="{B603FE4B-E628-45DD-A9DF-F832046171CD}" presName="node" presStyleLbl="node1" presStyleIdx="1" presStyleCnt="3">
        <dgm:presLayoutVars>
          <dgm:bulletEnabled val="1"/>
        </dgm:presLayoutVars>
      </dgm:prSet>
      <dgm:spPr/>
    </dgm:pt>
    <dgm:pt modelId="{82264FA3-16FA-4E99-9F5E-9D498C154CD2}" type="pres">
      <dgm:prSet presAssocID="{A6473704-456D-43AA-859F-404EDD98106A}" presName="sibTrans" presStyleLbl="sibTrans2D1" presStyleIdx="1" presStyleCnt="2"/>
      <dgm:spPr/>
    </dgm:pt>
    <dgm:pt modelId="{3889E0E8-F909-4CDF-BCBE-AB06C7C089AB}" type="pres">
      <dgm:prSet presAssocID="{A6473704-456D-43AA-859F-404EDD98106A}" presName="connectorText" presStyleLbl="sibTrans2D1" presStyleIdx="1" presStyleCnt="2"/>
      <dgm:spPr/>
    </dgm:pt>
    <dgm:pt modelId="{706991CE-2538-43F2-A605-5C0B34071C19}" type="pres">
      <dgm:prSet presAssocID="{6E32E561-5F58-4969-8E3A-25C417314648}" presName="node" presStyleLbl="node1" presStyleIdx="2" presStyleCnt="3">
        <dgm:presLayoutVars>
          <dgm:bulletEnabled val="1"/>
        </dgm:presLayoutVars>
      </dgm:prSet>
      <dgm:spPr/>
    </dgm:pt>
  </dgm:ptLst>
  <dgm:cxnLst>
    <dgm:cxn modelId="{39F90300-A13C-40E1-8787-B6672A9DB88C}" srcId="{E1527B2D-3F66-4186-BB55-FEECF50BEF6F}" destId="{6E32E561-5F58-4969-8E3A-25C417314648}" srcOrd="2" destOrd="0" parTransId="{D5F73F1A-1211-4077-B31C-D3859EBEF39D}" sibTransId="{4170CC95-96E4-4378-A9A8-31005A3C41FB}"/>
    <dgm:cxn modelId="{D65D8B00-D330-4C72-9EA0-DEA1CAFB5C0D}" type="presOf" srcId="{B603FE4B-E628-45DD-A9DF-F832046171CD}" destId="{AD92C594-BF51-4191-8BA9-A5C7E29AF085}" srcOrd="0" destOrd="0" presId="urn:microsoft.com/office/officeart/2005/8/layout/process1"/>
    <dgm:cxn modelId="{3ED5BA10-6DD6-41D2-B227-74614BACF4C3}" type="presOf" srcId="{6E32E561-5F58-4969-8E3A-25C417314648}" destId="{706991CE-2538-43F2-A605-5C0B34071C19}" srcOrd="0" destOrd="0" presId="urn:microsoft.com/office/officeart/2005/8/layout/process1"/>
    <dgm:cxn modelId="{19A4BF14-B815-4989-BCCF-26CC9C37D2CE}" srcId="{E1527B2D-3F66-4186-BB55-FEECF50BEF6F}" destId="{B603FE4B-E628-45DD-A9DF-F832046171CD}" srcOrd="1" destOrd="0" parTransId="{842956E3-5EBD-46AB-9BE0-13F66FF0ADEA}" sibTransId="{A6473704-456D-43AA-859F-404EDD98106A}"/>
    <dgm:cxn modelId="{CC50CA19-C898-4F0F-BD29-1A453A2DBE64}" type="presOf" srcId="{E1527B2D-3F66-4186-BB55-FEECF50BEF6F}" destId="{BB84EDFD-BBA7-41A1-BA67-DAEC319FAF0B}" srcOrd="0" destOrd="0" presId="urn:microsoft.com/office/officeart/2005/8/layout/process1"/>
    <dgm:cxn modelId="{20B66150-27FD-4779-AF85-6A5900DAC8A6}" type="presOf" srcId="{0A6D2073-D14D-4BE6-AC34-07C4ADEC1CD4}" destId="{126366CE-298E-490F-AACA-790B3436D690}" srcOrd="0" destOrd="0" presId="urn:microsoft.com/office/officeart/2005/8/layout/process1"/>
    <dgm:cxn modelId="{669DC85A-643B-491B-A40F-E426C178D102}" type="presOf" srcId="{A6473704-456D-43AA-859F-404EDD98106A}" destId="{82264FA3-16FA-4E99-9F5E-9D498C154CD2}" srcOrd="0" destOrd="0" presId="urn:microsoft.com/office/officeart/2005/8/layout/process1"/>
    <dgm:cxn modelId="{458D747F-64CC-4651-A02B-845A28E801BB}" type="presOf" srcId="{A6473704-456D-43AA-859F-404EDD98106A}" destId="{3889E0E8-F909-4CDF-BCBE-AB06C7C089AB}" srcOrd="1" destOrd="0" presId="urn:microsoft.com/office/officeart/2005/8/layout/process1"/>
    <dgm:cxn modelId="{C7E5FCC3-CCC9-4760-B771-15B323E791E1}" type="presOf" srcId="{9579F44E-46AF-4928-86D3-7467B3E27FF9}" destId="{00EB6F3E-A1F2-4392-A755-E8314B1204D6}" srcOrd="1" destOrd="0" presId="urn:microsoft.com/office/officeart/2005/8/layout/process1"/>
    <dgm:cxn modelId="{12837CDC-3353-4183-8630-9BF7D006ADC5}" type="presOf" srcId="{9579F44E-46AF-4928-86D3-7467B3E27FF9}" destId="{17342E23-2016-47AA-A95C-0F401081A3E9}" srcOrd="0" destOrd="0" presId="urn:microsoft.com/office/officeart/2005/8/layout/process1"/>
    <dgm:cxn modelId="{49DD2DDE-B381-4C8C-86A9-B8160D9AD0BC}" srcId="{E1527B2D-3F66-4186-BB55-FEECF50BEF6F}" destId="{0A6D2073-D14D-4BE6-AC34-07C4ADEC1CD4}" srcOrd="0" destOrd="0" parTransId="{78E4B499-1EBF-4103-9CD5-E1220CB9B5A4}" sibTransId="{9579F44E-46AF-4928-86D3-7467B3E27FF9}"/>
    <dgm:cxn modelId="{7E82C1A5-FB7F-4EE5-B508-59903DC942E2}" type="presParOf" srcId="{BB84EDFD-BBA7-41A1-BA67-DAEC319FAF0B}" destId="{126366CE-298E-490F-AACA-790B3436D690}" srcOrd="0" destOrd="0" presId="urn:microsoft.com/office/officeart/2005/8/layout/process1"/>
    <dgm:cxn modelId="{D2D1559E-07C8-4E62-9D30-E072A1E915F0}" type="presParOf" srcId="{BB84EDFD-BBA7-41A1-BA67-DAEC319FAF0B}" destId="{17342E23-2016-47AA-A95C-0F401081A3E9}" srcOrd="1" destOrd="0" presId="urn:microsoft.com/office/officeart/2005/8/layout/process1"/>
    <dgm:cxn modelId="{F3EE5218-F3DA-4D5A-8C77-7DDF9FCF5D99}" type="presParOf" srcId="{17342E23-2016-47AA-A95C-0F401081A3E9}" destId="{00EB6F3E-A1F2-4392-A755-E8314B1204D6}" srcOrd="0" destOrd="0" presId="urn:microsoft.com/office/officeart/2005/8/layout/process1"/>
    <dgm:cxn modelId="{D688AC7C-899B-4562-855A-4B3720EC29D1}" type="presParOf" srcId="{BB84EDFD-BBA7-41A1-BA67-DAEC319FAF0B}" destId="{AD92C594-BF51-4191-8BA9-A5C7E29AF085}" srcOrd="2" destOrd="0" presId="urn:microsoft.com/office/officeart/2005/8/layout/process1"/>
    <dgm:cxn modelId="{83804F52-AAB8-478B-A2DF-A77F2A0F0D06}" type="presParOf" srcId="{BB84EDFD-BBA7-41A1-BA67-DAEC319FAF0B}" destId="{82264FA3-16FA-4E99-9F5E-9D498C154CD2}" srcOrd="3" destOrd="0" presId="urn:microsoft.com/office/officeart/2005/8/layout/process1"/>
    <dgm:cxn modelId="{F8358D25-103B-448D-A2E8-C4C2827B5567}" type="presParOf" srcId="{82264FA3-16FA-4E99-9F5E-9D498C154CD2}" destId="{3889E0E8-F909-4CDF-BCBE-AB06C7C089AB}" srcOrd="0" destOrd="0" presId="urn:microsoft.com/office/officeart/2005/8/layout/process1"/>
    <dgm:cxn modelId="{D918218F-3072-4DE7-BF7E-6BDE920478AA}" type="presParOf" srcId="{BB84EDFD-BBA7-41A1-BA67-DAEC319FAF0B}" destId="{706991CE-2538-43F2-A605-5C0B34071C1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366CE-298E-490F-AACA-790B3436D690}">
      <dsp:nvSpPr>
        <dsp:cNvPr id="0" name=""/>
        <dsp:cNvSpPr/>
      </dsp:nvSpPr>
      <dsp:spPr>
        <a:xfrm>
          <a:off x="6331" y="1804774"/>
          <a:ext cx="1892332" cy="11353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Collection</a:t>
          </a:r>
          <a:r>
            <a:rPr lang="en-US" sz="1900" b="0" i="0" u="none" strike="noStrike" kern="1200" cap="none" baseline="0" noProof="0">
              <a:solidFill>
                <a:srgbClr val="010000"/>
              </a:solidFill>
              <a:latin typeface="Calibri Light"/>
              <a:cs typeface="Calibri Light"/>
            </a:rPr>
            <a:t> </a:t>
          </a:r>
          <a:r>
            <a:rPr lang="en-US" sz="1900" kern="1200">
              <a:latin typeface="Calibri Light" panose="020F0302020204030204"/>
            </a:rPr>
            <a:t>and Concentration</a:t>
          </a:r>
          <a:endParaRPr lang="en-US" sz="1900" kern="1200"/>
        </a:p>
      </dsp:txBody>
      <dsp:txXfrm>
        <a:off x="39586" y="1838029"/>
        <a:ext cx="1825822" cy="1068889"/>
      </dsp:txXfrm>
    </dsp:sp>
    <dsp:sp modelId="{17342E23-2016-47AA-A95C-0F401081A3E9}">
      <dsp:nvSpPr>
        <dsp:cNvPr id="0" name=""/>
        <dsp:cNvSpPr/>
      </dsp:nvSpPr>
      <dsp:spPr>
        <a:xfrm>
          <a:off x="2087897" y="2137824"/>
          <a:ext cx="401174" cy="469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087897" y="2231684"/>
        <a:ext cx="280822" cy="281578"/>
      </dsp:txXfrm>
    </dsp:sp>
    <dsp:sp modelId="{AD92C594-BF51-4191-8BA9-A5C7E29AF085}">
      <dsp:nvSpPr>
        <dsp:cNvPr id="0" name=""/>
        <dsp:cNvSpPr/>
      </dsp:nvSpPr>
      <dsp:spPr>
        <a:xfrm>
          <a:off x="2655597" y="1804774"/>
          <a:ext cx="1892332" cy="1135399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Chromotography</a:t>
          </a:r>
          <a:endParaRPr lang="en-US" sz="1900" kern="1200"/>
        </a:p>
      </dsp:txBody>
      <dsp:txXfrm>
        <a:off x="2688852" y="1838029"/>
        <a:ext cx="1825822" cy="1068889"/>
      </dsp:txXfrm>
    </dsp:sp>
    <dsp:sp modelId="{82264FA3-16FA-4E99-9F5E-9D498C154CD2}">
      <dsp:nvSpPr>
        <dsp:cNvPr id="0" name=""/>
        <dsp:cNvSpPr/>
      </dsp:nvSpPr>
      <dsp:spPr>
        <a:xfrm>
          <a:off x="4737163" y="2137824"/>
          <a:ext cx="401174" cy="469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737163" y="2231684"/>
        <a:ext cx="280822" cy="281578"/>
      </dsp:txXfrm>
    </dsp:sp>
    <dsp:sp modelId="{706991CE-2538-43F2-A605-5C0B34071C19}">
      <dsp:nvSpPr>
        <dsp:cNvPr id="0" name=""/>
        <dsp:cNvSpPr/>
      </dsp:nvSpPr>
      <dsp:spPr>
        <a:xfrm>
          <a:off x="5304862" y="1804774"/>
          <a:ext cx="1892332" cy="1135399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Analysis (FID)</a:t>
          </a:r>
          <a:endParaRPr lang="en-US" sz="1900" kern="1200"/>
        </a:p>
      </dsp:txBody>
      <dsp:txXfrm>
        <a:off x="5338117" y="1838029"/>
        <a:ext cx="1825822" cy="1068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490F7-1B59-4AB3-8A87-6090AAA74C1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5C227-ED33-46BC-8ABA-E5F3B731C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5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C227-ED33-46BC-8ABA-E5F3B731C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3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Tucson NOx: PDEQ , Phoenix Ozone: Cracking the AQ Code (AZDEQ), Phoenix NOx: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Ozone production rate and hydrocarbon reactivity in 5 urban areas: A cause of high ozone concentration in Houston (Kleinman 2005)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C227-ED33-46BC-8ABA-E5F3B731C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7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6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4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F639-D324-4137-AC5A-0CADD5E7F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4E93A-992F-4D7C-8564-A3469C0F8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862C3-5CF4-4135-B48C-FB8ECBB4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53E99-2054-4AF0-AAA7-9C974D17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AA4D8-9A3E-4123-A8FB-D5049B7E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4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CB83-DDA5-4419-B99F-1B477C1C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D1FFA-AF2F-420B-A709-07521C76F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69AFE-0604-4834-B27F-CBF0CD88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DDFF1-0EBA-48A5-96E2-17A14A61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50BA2-5D55-4E12-A102-2F473D05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82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82FFF-DC9C-4B32-A932-3BE17951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10208-909A-4909-A78D-61EB104E4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068A5-1BAE-4770-B386-425C36F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D1A5D-C81E-4D20-BFB7-A647BD3A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46517-9F67-43C7-B0D1-2B35C246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63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71AE2-EEBF-4762-9D13-2EC43B1E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B70BD-66A5-4481-B470-6B4AEA468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AB205-FD32-4AB2-A3D2-38EA67E46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9E5A8-776D-4C5F-AE4B-A7D0B0AD8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CA409-53FB-4FF2-B6F7-1AB8086A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7B385-C8B2-414F-9A34-32295526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0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EA18C-E597-4280-85DF-6E91CED8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A1FB3-D7C2-41AB-A605-62E715909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E51AF-37AD-4983-9C5E-58F89A47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2BC7B-DD17-4887-8398-DF1A32A73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330BA-583C-48B3-9326-6846B0448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D22561-8B7C-419F-9C55-40DFC18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C5B7D-A9A9-49C4-8660-875C1E77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7C38FA-9950-4591-8416-36D1080F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65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63B5-C6F7-429D-8F40-17EDF3E9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10174-41C2-4D07-9C1B-84B4E71E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48970-2157-47A4-BB12-C157E153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61519-951D-441A-9B95-C83AE616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85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288A9-7622-4E7F-8C81-B1E1B5A2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4C3A9-7290-43E9-B465-0F276E42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EEF9B-B07A-49E1-9B97-81D4B80B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12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E359-7C40-4DFD-AFF3-61F574A5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22E7E-61C2-4D91-A321-781A23183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DF7EC-C532-4DA8-B31E-BD15C3DCB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C2762-C041-40B6-8E55-1C989136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19402-18CB-46CE-A166-FE0AAED91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E73EA-644A-4D2B-8703-D5E9C05D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60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B8EE-4D29-4CA6-9B21-13A9DDF9E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EF8CD1-2105-4647-9305-9EDBD2B79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25D91-0B42-4B7D-9B58-E260C8693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70350-1571-4064-9536-E100C498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71289-4919-42A8-8031-000F747A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3A736-A974-476F-B245-814B3661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0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EAAC-474D-4834-94C5-A0077C88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5833A-B0E2-4B3B-9BF9-5A76015FB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2C091-E7B5-48E2-85E9-A95C0132D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47F9A-90C1-4388-B7C9-E4CC8736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74C2D-CE02-493E-B4A2-D311D7EB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39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DFB3A-BD6A-4556-8A4F-293F2D766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189A6-8A8F-462A-97D4-98E65F0C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39A1-AEC5-43EA-8198-415C4038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607E5-0422-4AA0-92C1-A6249DBD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EB769-B153-4FE4-8FF4-02F94A35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8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4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1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9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9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3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3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2CF272-32CD-4873-8188-78D25E4B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FEE00-9493-4CD6-8E18-ADA6A2822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48923-F509-4A76-8F56-B29E8E951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73AF0-9068-4435-AD01-9A651737B10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773F4-4DCC-4438-9071-67CF03751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E7D2F-EA94-4601-9F31-C1A78A03A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055F0-FC53-41B6-985D-C85B70C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1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8954-A912-4739-8E71-346905752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070" y="358377"/>
            <a:ext cx="10648950" cy="14620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Volatile Organic Compound Measurements</a:t>
            </a:r>
            <a:br>
              <a:rPr lang="en-US" kern="1200"/>
            </a:br>
            <a:r>
              <a:rPr lang="en-US" kern="1200">
                <a:latin typeface="+mj-lt"/>
                <a:ea typeface="+mj-ea"/>
                <a:cs typeface="+mj-cs"/>
              </a:rPr>
              <a:t>and Ozone Trends </a:t>
            </a:r>
            <a:r>
              <a:rPr lang="en-US"/>
              <a:t>in Tucson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CA6953-7767-4E1C-9CBA-EA7565965113}"/>
              </a:ext>
            </a:extLst>
          </p:cNvPr>
          <p:cNvSpPr/>
          <p:nvPr/>
        </p:nvSpPr>
        <p:spPr>
          <a:xfrm>
            <a:off x="498070" y="1872848"/>
            <a:ext cx="6679107" cy="4442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b="1"/>
              <a:t>Department of Hydrology and Atmospheric Sciences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b="1"/>
              <a:t>University of Arizona</a:t>
            </a:r>
            <a:endParaRPr lang="en-US" sz="2000" b="1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Eric Betterton</a:t>
            </a:r>
            <a:endParaRPr lang="en-US" sz="1700" b="1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Eduardo Saez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Kyle Rine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Kisiel Chapman</a:t>
            </a:r>
            <a:endParaRPr lang="en-US" sz="17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Ruby O'Brien-Metzger</a:t>
            </a:r>
            <a:endParaRPr lang="en-US" sz="17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Richard Pepel</a:t>
            </a:r>
            <a:endParaRPr lang="en-US" sz="17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Diana Picon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cs typeface="Calibri"/>
              </a:rPr>
              <a:t>Acknowledgements 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700" b="1">
                <a:cs typeface="Calibri"/>
              </a:rPr>
              <a:t>NASA Space Grant Program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cs typeface="Calibri" panose="020F0502020204030204"/>
            </a:endParaRPr>
          </a:p>
        </p:txBody>
      </p:sp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B44E06F4-0146-4CAE-89F4-D4163AD4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410122-8EB9-B249-815D-C99AEEC4C57D}"/>
              </a:ext>
            </a:extLst>
          </p:cNvPr>
          <p:cNvSpPr/>
          <p:nvPr/>
        </p:nvSpPr>
        <p:spPr>
          <a:xfrm>
            <a:off x="0" y="6176513"/>
            <a:ext cx="12192000" cy="68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95BF9-C16C-4C40-880A-37DE9722A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1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E9B9D-DC89-463F-862E-04B8B210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44529-DF02-4F7F-8498-D79E293C0D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963" y="309563"/>
            <a:ext cx="7427913" cy="679450"/>
          </a:xfrm>
        </p:spPr>
        <p:txBody>
          <a:bodyPr>
            <a:normAutofit fontScale="90000"/>
          </a:bodyPr>
          <a:lstStyle/>
          <a:p>
            <a:r>
              <a:rPr lang="en-US" sz="4400"/>
              <a:t>Anthropogenic vs. Biogenic VOCs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6F8CE9-C4EC-43C7-9083-C7B39367C05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32618910"/>
              </p:ext>
            </p:extLst>
          </p:nvPr>
        </p:nvGraphicFramePr>
        <p:xfrm>
          <a:off x="407963" y="989013"/>
          <a:ext cx="10927134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1654FE7-658B-4C4F-944C-57690E63A548}"/>
              </a:ext>
            </a:extLst>
          </p:cNvPr>
          <p:cNvSpPr/>
          <p:nvPr/>
        </p:nvSpPr>
        <p:spPr>
          <a:xfrm>
            <a:off x="0" y="6176513"/>
            <a:ext cx="12192000" cy="68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6160C-8CEC-F448-9615-93FFFE1AE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5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7742442-9B2F-4491-AC61-1BFCF53F1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145529"/>
              </p:ext>
            </p:extLst>
          </p:nvPr>
        </p:nvGraphicFramePr>
        <p:xfrm>
          <a:off x="375386" y="1257302"/>
          <a:ext cx="10978414" cy="4611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AA11F-1A55-40CA-A1BD-4A6ED883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44529-DF02-4F7F-8498-D79E293C0D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569" y="412750"/>
            <a:ext cx="10438674" cy="673101"/>
          </a:xfrm>
        </p:spPr>
        <p:txBody>
          <a:bodyPr>
            <a:normAutofit fontScale="90000"/>
          </a:bodyPr>
          <a:lstStyle/>
          <a:p>
            <a:r>
              <a:rPr lang="en-US"/>
              <a:t>VOC Concentration vs. Ozone </a:t>
            </a:r>
            <a:r>
              <a:rPr lang="en-US" sz="4400"/>
              <a:t>Concentration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821C6-D809-4E69-BB9F-3742171EA0C7}"/>
              </a:ext>
            </a:extLst>
          </p:cNvPr>
          <p:cNvSpPr txBox="1"/>
          <p:nvPr/>
        </p:nvSpPr>
        <p:spPr>
          <a:xfrm>
            <a:off x="2295566" y="474709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BAE8C-FA37-4FA0-BBFD-B4D0E6AC7861}"/>
              </a:ext>
            </a:extLst>
          </p:cNvPr>
          <p:cNvSpPr txBox="1"/>
          <p:nvPr/>
        </p:nvSpPr>
        <p:spPr>
          <a:xfrm>
            <a:off x="2589813" y="475283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BF256-DFBA-4BCF-9C3E-76EB387ADBB6}"/>
              </a:ext>
            </a:extLst>
          </p:cNvPr>
          <p:cNvSpPr txBox="1"/>
          <p:nvPr/>
        </p:nvSpPr>
        <p:spPr>
          <a:xfrm>
            <a:off x="8473112" y="5869186"/>
            <a:ext cx="288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* </a:t>
            </a:r>
            <a:r>
              <a:rPr lang="en-US" sz="1400"/>
              <a:t>Days ozone level exceeded 70 ppb</a:t>
            </a:r>
            <a:r>
              <a:rPr lang="en-US" sz="14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6EEF67-588D-7A4B-A707-AF39E293BD46}"/>
              </a:ext>
            </a:extLst>
          </p:cNvPr>
          <p:cNvSpPr/>
          <p:nvPr/>
        </p:nvSpPr>
        <p:spPr>
          <a:xfrm>
            <a:off x="0" y="6184900"/>
            <a:ext cx="12192000" cy="67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90B872-7A30-3D4E-BBE2-EA0B9EEFE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9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C105FFE-E964-460C-9D7D-C9DE732033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28026"/>
              </p:ext>
            </p:extLst>
          </p:nvPr>
        </p:nvGraphicFramePr>
        <p:xfrm>
          <a:off x="461010" y="1178137"/>
          <a:ext cx="10892790" cy="4511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E7E457-239C-4C57-B561-14192BBF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44529-DF02-4F7F-8498-D79E293C0D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452651"/>
            <a:ext cx="10058400" cy="725487"/>
          </a:xfrm>
        </p:spPr>
        <p:txBody>
          <a:bodyPr>
            <a:normAutofit/>
          </a:bodyPr>
          <a:lstStyle/>
          <a:p>
            <a:r>
              <a:rPr lang="en-US" sz="4400"/>
              <a:t>NOx Concentration vs. Ozone Concentration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96D39-94EE-4A7C-A3E2-24EBA0F84301}"/>
              </a:ext>
            </a:extLst>
          </p:cNvPr>
          <p:cNvSpPr txBox="1"/>
          <p:nvPr/>
        </p:nvSpPr>
        <p:spPr>
          <a:xfrm>
            <a:off x="2298940" y="460939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71FB3-1F90-4094-BA05-897406A39FBF}"/>
              </a:ext>
            </a:extLst>
          </p:cNvPr>
          <p:cNvSpPr txBox="1"/>
          <p:nvPr/>
        </p:nvSpPr>
        <p:spPr>
          <a:xfrm>
            <a:off x="2608396" y="460939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10A2C-EAF3-4430-AE05-B210113BB7F5}"/>
              </a:ext>
            </a:extLst>
          </p:cNvPr>
          <p:cNvSpPr txBox="1"/>
          <p:nvPr/>
        </p:nvSpPr>
        <p:spPr>
          <a:xfrm>
            <a:off x="8478028" y="5869186"/>
            <a:ext cx="288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* </a:t>
            </a:r>
            <a:r>
              <a:rPr lang="en-US" sz="1400"/>
              <a:t>Days ozone level exceeded 70 ppb</a:t>
            </a:r>
            <a:r>
              <a:rPr lang="en-US" sz="14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16E231-9B0D-E24D-8491-05C2D013CD91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ADFF1A-C00D-2141-8F27-4D16475CA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14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A3AE4-F671-450D-B1CB-952BB923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73D5C-B21C-4CB6-86D0-F82A3B554D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777" y="373844"/>
            <a:ext cx="10515600" cy="700088"/>
          </a:xfrm>
        </p:spPr>
        <p:txBody>
          <a:bodyPr>
            <a:noAutofit/>
          </a:bodyPr>
          <a:lstStyle/>
          <a:p>
            <a:r>
              <a:rPr lang="en-US"/>
              <a:t>Ozone </a:t>
            </a:r>
            <a:r>
              <a:rPr lang="en-US" sz="4400"/>
              <a:t>Isopleth - Tucson</a:t>
            </a:r>
            <a:endParaRPr lang="en-US" sz="4400">
              <a:cs typeface="Calibri Ligh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EF3CDDE-5B01-4F1B-8196-C33DE117FA14}"/>
              </a:ext>
            </a:extLst>
          </p:cNvPr>
          <p:cNvSpPr/>
          <p:nvPr/>
        </p:nvSpPr>
        <p:spPr>
          <a:xfrm rot="20486020">
            <a:off x="36644263" y="13995400"/>
            <a:ext cx="1003300" cy="1046163"/>
          </a:xfrm>
          <a:custGeom>
            <a:avLst/>
            <a:gdLst>
              <a:gd name="connsiteX0" fmla="*/ 529167 w 885026"/>
              <a:gd name="connsiteY0" fmla="*/ 814917 h 836084"/>
              <a:gd name="connsiteX1" fmla="*/ 529167 w 885026"/>
              <a:gd name="connsiteY1" fmla="*/ 814917 h 836084"/>
              <a:gd name="connsiteX2" fmla="*/ 433917 w 885026"/>
              <a:gd name="connsiteY2" fmla="*/ 825500 h 836084"/>
              <a:gd name="connsiteX3" fmla="*/ 402167 w 885026"/>
              <a:gd name="connsiteY3" fmla="*/ 836084 h 836084"/>
              <a:gd name="connsiteX4" fmla="*/ 95250 w 885026"/>
              <a:gd name="connsiteY4" fmla="*/ 825500 h 836084"/>
              <a:gd name="connsiteX5" fmla="*/ 21167 w 885026"/>
              <a:gd name="connsiteY5" fmla="*/ 804334 h 836084"/>
              <a:gd name="connsiteX6" fmla="*/ 0 w 885026"/>
              <a:gd name="connsiteY6" fmla="*/ 772584 h 836084"/>
              <a:gd name="connsiteX7" fmla="*/ 31750 w 885026"/>
              <a:gd name="connsiteY7" fmla="*/ 624417 h 836084"/>
              <a:gd name="connsiteX8" fmla="*/ 42334 w 885026"/>
              <a:gd name="connsiteY8" fmla="*/ 592667 h 836084"/>
              <a:gd name="connsiteX9" fmla="*/ 74084 w 885026"/>
              <a:gd name="connsiteY9" fmla="*/ 571500 h 836084"/>
              <a:gd name="connsiteX10" fmla="*/ 127000 w 885026"/>
              <a:gd name="connsiteY10" fmla="*/ 486834 h 836084"/>
              <a:gd name="connsiteX11" fmla="*/ 179917 w 885026"/>
              <a:gd name="connsiteY11" fmla="*/ 391584 h 836084"/>
              <a:gd name="connsiteX12" fmla="*/ 201084 w 885026"/>
              <a:gd name="connsiteY12" fmla="*/ 359834 h 836084"/>
              <a:gd name="connsiteX13" fmla="*/ 243417 w 885026"/>
              <a:gd name="connsiteY13" fmla="*/ 306917 h 836084"/>
              <a:gd name="connsiteX14" fmla="*/ 254000 w 885026"/>
              <a:gd name="connsiteY14" fmla="*/ 275167 h 836084"/>
              <a:gd name="connsiteX15" fmla="*/ 306917 w 885026"/>
              <a:gd name="connsiteY15" fmla="*/ 211667 h 836084"/>
              <a:gd name="connsiteX16" fmla="*/ 328084 w 885026"/>
              <a:gd name="connsiteY16" fmla="*/ 179917 h 836084"/>
              <a:gd name="connsiteX17" fmla="*/ 359834 w 885026"/>
              <a:gd name="connsiteY17" fmla="*/ 116417 h 836084"/>
              <a:gd name="connsiteX18" fmla="*/ 370417 w 885026"/>
              <a:gd name="connsiteY18" fmla="*/ 84667 h 836084"/>
              <a:gd name="connsiteX19" fmla="*/ 423334 w 885026"/>
              <a:gd name="connsiteY19" fmla="*/ 21167 h 836084"/>
              <a:gd name="connsiteX20" fmla="*/ 465667 w 885026"/>
              <a:gd name="connsiteY20" fmla="*/ 10584 h 836084"/>
              <a:gd name="connsiteX21" fmla="*/ 497417 w 885026"/>
              <a:gd name="connsiteY21" fmla="*/ 0 h 836084"/>
              <a:gd name="connsiteX22" fmla="*/ 571500 w 885026"/>
              <a:gd name="connsiteY22" fmla="*/ 10584 h 836084"/>
              <a:gd name="connsiteX23" fmla="*/ 603250 w 885026"/>
              <a:gd name="connsiteY23" fmla="*/ 31750 h 836084"/>
              <a:gd name="connsiteX24" fmla="*/ 635000 w 885026"/>
              <a:gd name="connsiteY24" fmla="*/ 42334 h 836084"/>
              <a:gd name="connsiteX25" fmla="*/ 730250 w 885026"/>
              <a:gd name="connsiteY25" fmla="*/ 116417 h 836084"/>
              <a:gd name="connsiteX26" fmla="*/ 762000 w 885026"/>
              <a:gd name="connsiteY26" fmla="*/ 127000 h 836084"/>
              <a:gd name="connsiteX27" fmla="*/ 825500 w 885026"/>
              <a:gd name="connsiteY27" fmla="*/ 222250 h 836084"/>
              <a:gd name="connsiteX28" fmla="*/ 846667 w 885026"/>
              <a:gd name="connsiteY28" fmla="*/ 254000 h 836084"/>
              <a:gd name="connsiteX29" fmla="*/ 867834 w 885026"/>
              <a:gd name="connsiteY29" fmla="*/ 285750 h 836084"/>
              <a:gd name="connsiteX30" fmla="*/ 867834 w 885026"/>
              <a:gd name="connsiteY30" fmla="*/ 486834 h 836084"/>
              <a:gd name="connsiteX31" fmla="*/ 825500 w 885026"/>
              <a:gd name="connsiteY31" fmla="*/ 635000 h 836084"/>
              <a:gd name="connsiteX32" fmla="*/ 814917 w 885026"/>
              <a:gd name="connsiteY32" fmla="*/ 698500 h 836084"/>
              <a:gd name="connsiteX33" fmla="*/ 772584 w 885026"/>
              <a:gd name="connsiteY33" fmla="*/ 762000 h 836084"/>
              <a:gd name="connsiteX34" fmla="*/ 698500 w 885026"/>
              <a:gd name="connsiteY34" fmla="*/ 804334 h 836084"/>
              <a:gd name="connsiteX35" fmla="*/ 666750 w 885026"/>
              <a:gd name="connsiteY35" fmla="*/ 814917 h 836084"/>
              <a:gd name="connsiteX36" fmla="*/ 423334 w 885026"/>
              <a:gd name="connsiteY36" fmla="*/ 814917 h 836084"/>
              <a:gd name="connsiteX37" fmla="*/ 359834 w 885026"/>
              <a:gd name="connsiteY37" fmla="*/ 836084 h 836084"/>
              <a:gd name="connsiteX38" fmla="*/ 381000 w 885026"/>
              <a:gd name="connsiteY38" fmla="*/ 804334 h 836084"/>
              <a:gd name="connsiteX39" fmla="*/ 529167 w 885026"/>
              <a:gd name="connsiteY39" fmla="*/ 814917 h 83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5026" h="836084">
                <a:moveTo>
                  <a:pt x="529167" y="814917"/>
                </a:moveTo>
                <a:lnTo>
                  <a:pt x="529167" y="814917"/>
                </a:lnTo>
                <a:cubicBezTo>
                  <a:pt x="497417" y="818445"/>
                  <a:pt x="465428" y="820248"/>
                  <a:pt x="433917" y="825500"/>
                </a:cubicBezTo>
                <a:cubicBezTo>
                  <a:pt x="422913" y="827334"/>
                  <a:pt x="413323" y="836084"/>
                  <a:pt x="402167" y="836084"/>
                </a:cubicBezTo>
                <a:cubicBezTo>
                  <a:pt x="299801" y="836084"/>
                  <a:pt x="197556" y="829028"/>
                  <a:pt x="95250" y="825500"/>
                </a:cubicBezTo>
                <a:cubicBezTo>
                  <a:pt x="92485" y="824809"/>
                  <a:pt x="28068" y="809855"/>
                  <a:pt x="21167" y="804334"/>
                </a:cubicBezTo>
                <a:cubicBezTo>
                  <a:pt x="11235" y="796388"/>
                  <a:pt x="7056" y="783167"/>
                  <a:pt x="0" y="772584"/>
                </a:cubicBezTo>
                <a:cubicBezTo>
                  <a:pt x="19016" y="563417"/>
                  <a:pt x="-13406" y="714730"/>
                  <a:pt x="31750" y="624417"/>
                </a:cubicBezTo>
                <a:cubicBezTo>
                  <a:pt x="36739" y="614439"/>
                  <a:pt x="35365" y="601378"/>
                  <a:pt x="42334" y="592667"/>
                </a:cubicBezTo>
                <a:cubicBezTo>
                  <a:pt x="50280" y="582735"/>
                  <a:pt x="63501" y="578556"/>
                  <a:pt x="74084" y="571500"/>
                </a:cubicBezTo>
                <a:cubicBezTo>
                  <a:pt x="99272" y="495933"/>
                  <a:pt x="76685" y="520376"/>
                  <a:pt x="127000" y="486834"/>
                </a:cubicBezTo>
                <a:cubicBezTo>
                  <a:pt x="145629" y="430951"/>
                  <a:pt x="131396" y="464365"/>
                  <a:pt x="179917" y="391584"/>
                </a:cubicBezTo>
                <a:lnTo>
                  <a:pt x="201084" y="359834"/>
                </a:lnTo>
                <a:cubicBezTo>
                  <a:pt x="227685" y="280030"/>
                  <a:pt x="188708" y="375304"/>
                  <a:pt x="243417" y="306917"/>
                </a:cubicBezTo>
                <a:cubicBezTo>
                  <a:pt x="250386" y="298206"/>
                  <a:pt x="249011" y="285145"/>
                  <a:pt x="254000" y="275167"/>
                </a:cubicBezTo>
                <a:cubicBezTo>
                  <a:pt x="273706" y="235754"/>
                  <a:pt x="277661" y="246774"/>
                  <a:pt x="306917" y="211667"/>
                </a:cubicBezTo>
                <a:cubicBezTo>
                  <a:pt x="315060" y="201896"/>
                  <a:pt x="321028" y="190500"/>
                  <a:pt x="328084" y="179917"/>
                </a:cubicBezTo>
                <a:cubicBezTo>
                  <a:pt x="354685" y="100113"/>
                  <a:pt x="318802" y="198481"/>
                  <a:pt x="359834" y="116417"/>
                </a:cubicBezTo>
                <a:cubicBezTo>
                  <a:pt x="364823" y="106439"/>
                  <a:pt x="365428" y="94645"/>
                  <a:pt x="370417" y="84667"/>
                </a:cubicBezTo>
                <a:cubicBezTo>
                  <a:pt x="379184" y="67133"/>
                  <a:pt x="406950" y="30529"/>
                  <a:pt x="423334" y="21167"/>
                </a:cubicBezTo>
                <a:cubicBezTo>
                  <a:pt x="435963" y="13951"/>
                  <a:pt x="451681" y="14580"/>
                  <a:pt x="465667" y="10584"/>
                </a:cubicBezTo>
                <a:cubicBezTo>
                  <a:pt x="476394" y="7519"/>
                  <a:pt x="486834" y="3528"/>
                  <a:pt x="497417" y="0"/>
                </a:cubicBezTo>
                <a:cubicBezTo>
                  <a:pt x="522111" y="3528"/>
                  <a:pt x="547607" y="3416"/>
                  <a:pt x="571500" y="10584"/>
                </a:cubicBezTo>
                <a:cubicBezTo>
                  <a:pt x="583683" y="14239"/>
                  <a:pt x="591873" y="26062"/>
                  <a:pt x="603250" y="31750"/>
                </a:cubicBezTo>
                <a:cubicBezTo>
                  <a:pt x="613228" y="36739"/>
                  <a:pt x="624417" y="38806"/>
                  <a:pt x="635000" y="42334"/>
                </a:cubicBezTo>
                <a:cubicBezTo>
                  <a:pt x="662395" y="69729"/>
                  <a:pt x="692273" y="103758"/>
                  <a:pt x="730250" y="116417"/>
                </a:cubicBezTo>
                <a:lnTo>
                  <a:pt x="762000" y="127000"/>
                </a:lnTo>
                <a:lnTo>
                  <a:pt x="825500" y="222250"/>
                </a:lnTo>
                <a:lnTo>
                  <a:pt x="846667" y="254000"/>
                </a:lnTo>
                <a:lnTo>
                  <a:pt x="867834" y="285750"/>
                </a:lnTo>
                <a:cubicBezTo>
                  <a:pt x="894902" y="366957"/>
                  <a:pt x="886203" y="327637"/>
                  <a:pt x="867834" y="486834"/>
                </a:cubicBezTo>
                <a:cubicBezTo>
                  <a:pt x="856917" y="581450"/>
                  <a:pt x="856905" y="572192"/>
                  <a:pt x="825500" y="635000"/>
                </a:cubicBezTo>
                <a:cubicBezTo>
                  <a:pt x="821972" y="656167"/>
                  <a:pt x="823170" y="678692"/>
                  <a:pt x="814917" y="698500"/>
                </a:cubicBezTo>
                <a:cubicBezTo>
                  <a:pt x="805133" y="721982"/>
                  <a:pt x="793751" y="747889"/>
                  <a:pt x="772584" y="762000"/>
                </a:cubicBezTo>
                <a:cubicBezTo>
                  <a:pt x="740698" y="783258"/>
                  <a:pt x="736098" y="788221"/>
                  <a:pt x="698500" y="804334"/>
                </a:cubicBezTo>
                <a:cubicBezTo>
                  <a:pt x="688246" y="808728"/>
                  <a:pt x="677333" y="811389"/>
                  <a:pt x="666750" y="814917"/>
                </a:cubicBezTo>
                <a:cubicBezTo>
                  <a:pt x="558905" y="806621"/>
                  <a:pt x="524767" y="795898"/>
                  <a:pt x="423334" y="814917"/>
                </a:cubicBezTo>
                <a:cubicBezTo>
                  <a:pt x="401404" y="819029"/>
                  <a:pt x="359834" y="836084"/>
                  <a:pt x="359834" y="836084"/>
                </a:cubicBezTo>
                <a:lnTo>
                  <a:pt x="381000" y="804334"/>
                </a:lnTo>
                <a:lnTo>
                  <a:pt x="529167" y="8149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EA67D2-E0A9-439E-BFA3-4E1A4F07488B}"/>
              </a:ext>
            </a:extLst>
          </p:cNvPr>
          <p:cNvCxnSpPr/>
          <p:nvPr/>
        </p:nvCxnSpPr>
        <p:spPr>
          <a:xfrm flipV="1">
            <a:off x="36033075" y="8064500"/>
            <a:ext cx="7223125" cy="7223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004241C-A115-4295-8B4A-802FE057D9D5}"/>
              </a:ext>
            </a:extLst>
          </p:cNvPr>
          <p:cNvGraphicFramePr>
            <a:graphicFrameLocks/>
          </p:cNvGraphicFramePr>
          <p:nvPr/>
        </p:nvGraphicFramePr>
        <p:xfrm>
          <a:off x="35679063" y="7831138"/>
          <a:ext cx="7889875" cy="777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0A563CE-A648-C848-9A7F-72FB53E0551E}"/>
              </a:ext>
            </a:extLst>
          </p:cNvPr>
          <p:cNvSpPr/>
          <p:nvPr/>
        </p:nvSpPr>
        <p:spPr>
          <a:xfrm>
            <a:off x="0" y="6176954"/>
            <a:ext cx="12192000" cy="681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2093E8-6835-314D-A8D9-546538855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599C36-09EE-43D0-AF22-611D42306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92" y="1028642"/>
            <a:ext cx="5542586" cy="51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9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8954-A912-4739-8E71-346905752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070" y="358377"/>
            <a:ext cx="10648950" cy="14620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Conclusion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CA6953-7767-4E1C-9CBA-EA7565965113}"/>
              </a:ext>
            </a:extLst>
          </p:cNvPr>
          <p:cNvSpPr/>
          <p:nvPr/>
        </p:nvSpPr>
        <p:spPr>
          <a:xfrm>
            <a:off x="498070" y="1872848"/>
            <a:ext cx="6496117" cy="444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/>
              <a:t>First VOC measurements taken in Tucson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/>
              <a:t>Over 12,000 data points collected 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/>
              <a:t>Isoprene comprised a relatively small portion of the VOCs measured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/>
              <a:t>High VOC to NOx ratio observed in Tucson 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10122-8EB9-B249-815D-C99AEEC4C57D}"/>
              </a:ext>
            </a:extLst>
          </p:cNvPr>
          <p:cNvSpPr/>
          <p:nvPr/>
        </p:nvSpPr>
        <p:spPr>
          <a:xfrm>
            <a:off x="0" y="6176513"/>
            <a:ext cx="12192000" cy="68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95BF9-C16C-4C40-880A-37DE9722A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E093A41-A98D-44A4-8088-392A53DE49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574520"/>
              </p:ext>
            </p:extLst>
          </p:nvPr>
        </p:nvGraphicFramePr>
        <p:xfrm>
          <a:off x="6838545" y="1663430"/>
          <a:ext cx="5046920" cy="358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539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8954-A912-4739-8E71-346905752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070" y="358377"/>
            <a:ext cx="10648950" cy="14620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Objectives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CA6953-7767-4E1C-9CBA-EA7565965113}"/>
              </a:ext>
            </a:extLst>
          </p:cNvPr>
          <p:cNvSpPr/>
          <p:nvPr/>
        </p:nvSpPr>
        <p:spPr>
          <a:xfrm>
            <a:off x="498070" y="1872848"/>
            <a:ext cx="7809351" cy="4442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/>
              <a:t>Determine what has caused Tucson ozone levels to exceed the EPA's NAAQS</a:t>
            </a:r>
            <a:endParaRPr lang="en-US" sz="2000" b="1">
              <a:cs typeface="Calibri"/>
            </a:endParaRP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Measure ambient VOC concentrations in Tucson for the first time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Whether Tucson is VOC-limited or NOx-limited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>
                <a:cs typeface="Calibri"/>
              </a:rPr>
              <a:t>Quantify the contribution of biogenic VOCs to ozone production in Tucson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10122-8EB9-B249-815D-C99AEEC4C57D}"/>
              </a:ext>
            </a:extLst>
          </p:cNvPr>
          <p:cNvSpPr/>
          <p:nvPr/>
        </p:nvSpPr>
        <p:spPr>
          <a:xfrm>
            <a:off x="0" y="6176513"/>
            <a:ext cx="12192000" cy="68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95BF9-C16C-4C40-880A-37DE9722A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70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kitchen, sitting, table&#10;&#10;Description automatically generated">
            <a:extLst>
              <a:ext uri="{FF2B5EF4-FFF2-40B4-BE49-F238E27FC236}">
                <a16:creationId xmlns:a16="http://schemas.microsoft.com/office/drawing/2014/main" id="{3544D64E-F4F8-4501-AAD5-DC3494EAF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6" r="51" b="23301"/>
          <a:stretch/>
        </p:blipFill>
        <p:spPr>
          <a:xfrm>
            <a:off x="287927" y="1083212"/>
            <a:ext cx="7203528" cy="3497947"/>
          </a:xfrm>
          <a:prstGeom prst="rect">
            <a:avLst/>
          </a:prstGeom>
        </p:spPr>
      </p:pic>
      <p:graphicFrame>
        <p:nvGraphicFramePr>
          <p:cNvPr id="80" name="Diagram 80">
            <a:extLst>
              <a:ext uri="{FF2B5EF4-FFF2-40B4-BE49-F238E27FC236}">
                <a16:creationId xmlns:a16="http://schemas.microsoft.com/office/drawing/2014/main" id="{358E36E2-58E1-4BC9-ABBE-339D74F30D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827615"/>
              </p:ext>
            </p:extLst>
          </p:nvPr>
        </p:nvGraphicFramePr>
        <p:xfrm>
          <a:off x="396282" y="2888933"/>
          <a:ext cx="7203527" cy="4744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7" name="TextBox 356">
            <a:extLst>
              <a:ext uri="{FF2B5EF4-FFF2-40B4-BE49-F238E27FC236}">
                <a16:creationId xmlns:a16="http://schemas.microsoft.com/office/drawing/2014/main" id="{3EB4A2EA-71F7-4FE1-AF13-B046E8F1FF60}"/>
              </a:ext>
            </a:extLst>
          </p:cNvPr>
          <p:cNvSpPr txBox="1"/>
          <p:nvPr/>
        </p:nvSpPr>
        <p:spPr>
          <a:xfrm>
            <a:off x="287926" y="345436"/>
            <a:ext cx="640829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ea typeface="+mn-lt"/>
                <a:cs typeface="+mn-lt"/>
              </a:rPr>
              <a:t>Materials and Methods</a:t>
            </a:r>
          </a:p>
          <a:p>
            <a:endParaRPr lang="en-US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53EEA6-9CC6-4D64-B1C3-618C15173283}"/>
              </a:ext>
            </a:extLst>
          </p:cNvPr>
          <p:cNvSpPr txBox="1"/>
          <p:nvPr/>
        </p:nvSpPr>
        <p:spPr>
          <a:xfrm>
            <a:off x="287927" y="5753691"/>
            <a:ext cx="102708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Cryotrap, Thermal </a:t>
            </a:r>
            <a:r>
              <a:rPr lang="en-US" err="1"/>
              <a:t>Desorber</a:t>
            </a:r>
            <a:r>
              <a:rPr lang="en-US"/>
              <a:t> and Gas Chromatograph</a:t>
            </a:r>
            <a:r>
              <a:rPr lang="en-US">
                <a:cs typeface="Calibri"/>
              </a:rPr>
              <a:t> </a:t>
            </a:r>
            <a:r>
              <a:rPr lang="en-US"/>
              <a:t>Physics/Atmospheric Sciences Rooftop lab </a:t>
            </a:r>
            <a:r>
              <a:rPr lang="en-US">
                <a:cs typeface="Calibri"/>
              </a:rPr>
              <a:t>​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C76B5361-07A6-41EB-BB47-9C848BE3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34726B-5711-0648-AB33-3C201B947D93}"/>
              </a:ext>
            </a:extLst>
          </p:cNvPr>
          <p:cNvSpPr/>
          <p:nvPr/>
        </p:nvSpPr>
        <p:spPr>
          <a:xfrm>
            <a:off x="0" y="6159260"/>
            <a:ext cx="12192000" cy="69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5BAE8-DFD2-7F4E-B2E5-4E8153D34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78A1-C06D-445C-A870-A243DA8C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89" y="221351"/>
            <a:ext cx="10515600" cy="1325563"/>
          </a:xfrm>
        </p:spPr>
        <p:txBody>
          <a:bodyPr/>
          <a:lstStyle/>
          <a:p>
            <a:r>
              <a:rPr lang="en-US">
                <a:latin typeface="Calibri"/>
                <a:cs typeface="Calibri Light"/>
              </a:rPr>
              <a:t>Standard A Column</a:t>
            </a:r>
            <a:endParaRPr lang="en-US">
              <a:latin typeface="Calibri"/>
            </a:endParaRPr>
          </a:p>
        </p:txBody>
      </p:sp>
      <p:pic>
        <p:nvPicPr>
          <p:cNvPr id="5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CA9E72A-2F74-4EB5-9B19-4016AE353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4" r="-143" b="330"/>
          <a:stretch/>
        </p:blipFill>
        <p:spPr>
          <a:xfrm>
            <a:off x="839685" y="1351053"/>
            <a:ext cx="10512463" cy="48516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367171-6C68-419F-ABA3-E0A282028947}"/>
              </a:ext>
            </a:extLst>
          </p:cNvPr>
          <p:cNvSpPr/>
          <p:nvPr/>
        </p:nvSpPr>
        <p:spPr>
          <a:xfrm>
            <a:off x="0" y="6159260"/>
            <a:ext cx="12192000" cy="69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65CAE-0304-4458-B507-2706312FE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0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5520C41-7AC4-466F-81CF-309769EA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5CCFF-A207-4F54-837B-8BD00B4D17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963" y="450800"/>
            <a:ext cx="7835900" cy="112553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>
                <a:cs typeface="Calibri Light"/>
              </a:rPr>
              <a:t>Sample Collection</a:t>
            </a:r>
            <a:br>
              <a:rPr lang="en-US" sz="4400">
                <a:cs typeface="Calibri Light"/>
              </a:rPr>
            </a:br>
            <a:r>
              <a:rPr lang="en-US">
                <a:cs typeface="Calibri Light"/>
              </a:rPr>
              <a:t>March 2019</a:t>
            </a:r>
            <a:r>
              <a:rPr lang="en-US" sz="4400">
                <a:cs typeface="Calibri Light"/>
              </a:rPr>
              <a:t> to Present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4E28FB4-AA17-4F5C-A8CF-BCCD54EB5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39586" y="2309700"/>
            <a:ext cx="3399065" cy="2544859"/>
          </a:xfrm>
          <a:prstGeom prst="rect">
            <a:avLst/>
          </a:prstGeom>
        </p:spPr>
      </p:pic>
      <p:pic>
        <p:nvPicPr>
          <p:cNvPr id="6" name="Picture 6" descr="A picture containing outdoor, grass, standing, dog&#10;&#10;Description automatically generated">
            <a:extLst>
              <a:ext uri="{FF2B5EF4-FFF2-40B4-BE49-F238E27FC236}">
                <a16:creationId xmlns:a16="http://schemas.microsoft.com/office/drawing/2014/main" id="{5551F6E3-F2B4-42E2-9E0A-FD480680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27432" y="2201544"/>
            <a:ext cx="3615418" cy="2709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8A6FBF-3338-493D-87CD-75A95A8AE128}"/>
              </a:ext>
            </a:extLst>
          </p:cNvPr>
          <p:cNvSpPr txBox="1"/>
          <p:nvPr/>
        </p:nvSpPr>
        <p:spPr>
          <a:xfrm>
            <a:off x="2411186" y="547279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Rooftop</a:t>
            </a:r>
          </a:p>
          <a:p>
            <a:r>
              <a:rPr lang="en-US"/>
              <a:t>N = </a:t>
            </a:r>
            <a:r>
              <a:rPr lang="en-US">
                <a:ea typeface="+mn-lt"/>
                <a:cs typeface="+mn-lt"/>
              </a:rPr>
              <a:t>12,000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118B2-FA20-4CD7-ABED-0752C2C0449E}"/>
              </a:ext>
            </a:extLst>
          </p:cNvPr>
          <p:cNvSpPr txBox="1"/>
          <p:nvPr/>
        </p:nvSpPr>
        <p:spPr>
          <a:xfrm>
            <a:off x="7565572" y="548404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Suma cannisters</a:t>
            </a:r>
          </a:p>
          <a:p>
            <a:r>
              <a:rPr lang="en-US"/>
              <a:t>N = </a:t>
            </a:r>
            <a:r>
              <a:rPr lang="en-US">
                <a:ea typeface="+mn-lt"/>
                <a:cs typeface="+mn-lt"/>
              </a:rPr>
              <a:t>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EB05A2-E853-7E43-88F8-BCC9DF90AA52}"/>
              </a:ext>
            </a:extLst>
          </p:cNvPr>
          <p:cNvSpPr/>
          <p:nvPr/>
        </p:nvSpPr>
        <p:spPr>
          <a:xfrm>
            <a:off x="0" y="6119124"/>
            <a:ext cx="12192000" cy="73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810C7D-A209-9044-B1EC-04193F9BF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5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58042-6938-4026-A8C5-DE55337E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A1847E1-338F-4B28-8BAB-041223577E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1692" y="1003754"/>
            <a:ext cx="6972300" cy="50002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B286E-DE56-47E2-96AB-BD9C719970D5}"/>
              </a:ext>
            </a:extLst>
          </p:cNvPr>
          <p:cNvSpPr txBox="1"/>
          <p:nvPr/>
        </p:nvSpPr>
        <p:spPr>
          <a:xfrm>
            <a:off x="244054" y="234313"/>
            <a:ext cx="513805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404040"/>
                </a:solidFill>
                <a:latin typeface="Calibri Light"/>
              </a:rPr>
              <a:t>Sampling Locations</a:t>
            </a:r>
            <a:r>
              <a:rPr lang="en-US" sz="4400">
                <a:latin typeface="Calibri Light"/>
                <a:cs typeface="Calibri Light"/>
              </a:rPr>
              <a:t>​</a:t>
            </a:r>
            <a:endParaRPr lang="en-US" sz="440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9F749F-49E8-B642-9D56-13F57FF43B0A}"/>
              </a:ext>
            </a:extLst>
          </p:cNvPr>
          <p:cNvSpPr/>
          <p:nvPr/>
        </p:nvSpPr>
        <p:spPr>
          <a:xfrm>
            <a:off x="0" y="6088559"/>
            <a:ext cx="121920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0D50C-4877-6345-8A34-85395F8B3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83CB52-7BFB-4581-B204-A072A5CCF578}"/>
              </a:ext>
            </a:extLst>
          </p:cNvPr>
          <p:cNvSpPr txBox="1"/>
          <p:nvPr/>
        </p:nvSpPr>
        <p:spPr>
          <a:xfrm>
            <a:off x="7549793" y="1034264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</a:t>
            </a:r>
            <a:br>
              <a:rPr lang="en-US">
                <a:cs typeface="Calibri"/>
              </a:rPr>
            </a:br>
            <a:br>
              <a:rPr lang="en-US">
                <a:cs typeface="Calibri"/>
              </a:rPr>
            </a:b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90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EFE394-7629-4404-A36B-C754F71722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491576"/>
              </p:ext>
            </p:extLst>
          </p:nvPr>
        </p:nvGraphicFramePr>
        <p:xfrm>
          <a:off x="281355" y="1854513"/>
          <a:ext cx="10803987" cy="381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1021777-581C-4A4C-A8D6-191A4308BF51}"/>
              </a:ext>
            </a:extLst>
          </p:cNvPr>
          <p:cNvSpPr txBox="1"/>
          <p:nvPr/>
        </p:nvSpPr>
        <p:spPr>
          <a:xfrm>
            <a:off x="928468" y="5666903"/>
            <a:ext cx="950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(4 samples)</a:t>
            </a:r>
            <a:r>
              <a:rPr lang="en-US"/>
              <a:t> 	                  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(3 samples)</a:t>
            </a:r>
            <a:r>
              <a:rPr lang="en-US"/>
              <a:t> 	                      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(6 samples)</a:t>
            </a:r>
            <a:r>
              <a:rPr lang="en-US"/>
              <a:t> 	                 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(13 samples)</a:t>
            </a:r>
            <a:r>
              <a:rPr lang="en-US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4512F-980E-4150-8C40-3523DE78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F61CB-CF13-BB4B-AE3D-8681204A2392}"/>
              </a:ext>
            </a:extLst>
          </p:cNvPr>
          <p:cNvSpPr txBox="1"/>
          <p:nvPr/>
        </p:nvSpPr>
        <p:spPr>
          <a:xfrm>
            <a:off x="281355" y="407963"/>
            <a:ext cx="6780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Cannister Samples Across Tucson Area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61EC5-B4D5-E443-9BA0-289E000AA597}"/>
              </a:ext>
            </a:extLst>
          </p:cNvPr>
          <p:cNvSpPr/>
          <p:nvPr/>
        </p:nvSpPr>
        <p:spPr>
          <a:xfrm>
            <a:off x="0" y="6159260"/>
            <a:ext cx="12192000" cy="69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53152-55CC-E74E-8046-317855A67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0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1F93D7F-F878-4881-9405-258EA25EAE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267055"/>
              </p:ext>
            </p:extLst>
          </p:nvPr>
        </p:nvGraphicFramePr>
        <p:xfrm>
          <a:off x="379827" y="1896716"/>
          <a:ext cx="10832655" cy="3440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945E45-E407-4A67-BB9C-F1039B4BB257}"/>
              </a:ext>
            </a:extLst>
          </p:cNvPr>
          <p:cNvSpPr txBox="1"/>
          <p:nvPr/>
        </p:nvSpPr>
        <p:spPr>
          <a:xfrm>
            <a:off x="2993991" y="5323114"/>
            <a:ext cx="677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Tendencies:</a:t>
            </a:r>
          </a:p>
          <a:p>
            <a:r>
              <a:rPr lang="en-US"/>
              <a:t>High VOC concentration in the morning, low in the afternoon.</a:t>
            </a:r>
          </a:p>
          <a:p>
            <a:r>
              <a:rPr lang="en-US"/>
              <a:t>Higher NOx concentration in the morning than the afternoon.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4D9E6-DF8F-427D-B800-1AA9CF56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F9143-CE34-8B40-87F0-8D179A787C26}"/>
              </a:ext>
            </a:extLst>
          </p:cNvPr>
          <p:cNvSpPr txBox="1"/>
          <p:nvPr/>
        </p:nvSpPr>
        <p:spPr>
          <a:xfrm>
            <a:off x="379828" y="450166"/>
            <a:ext cx="10832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Downtown Averages at Highest and Lowest Ozone Levels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E85A9-01E0-F942-B1B4-4A0D252E6DE8}"/>
              </a:ext>
            </a:extLst>
          </p:cNvPr>
          <p:cNvSpPr/>
          <p:nvPr/>
        </p:nvSpPr>
        <p:spPr>
          <a:xfrm>
            <a:off x="0" y="6246444"/>
            <a:ext cx="12192000" cy="61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B6340-0991-AA4C-8C08-982C13C87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EF5590-87AF-43A0-A1AE-1631AACA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AC7B9-B986-4D9F-B056-ECD394189BD9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769AB-2F16-4251-A2C9-AAC3FDCE51F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3895" y="692103"/>
            <a:ext cx="10422302" cy="515937"/>
          </a:xfrm>
        </p:spPr>
        <p:txBody>
          <a:bodyPr>
            <a:noAutofit/>
          </a:bodyPr>
          <a:lstStyle/>
          <a:p>
            <a:r>
              <a:rPr lang="en-US" sz="4400"/>
              <a:t>Typical Noon Sample at </a:t>
            </a:r>
            <a:r>
              <a:rPr lang="en-US" sz="4400">
                <a:ea typeface="+mj-lt"/>
                <a:cs typeface="+mj-lt"/>
              </a:rPr>
              <a:t>University of Arizona</a:t>
            </a:r>
            <a:br>
              <a:rPr lang="en-US" sz="4400"/>
            </a:br>
            <a:endParaRPr lang="en-US" sz="4400"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B5966-E32D-4472-9C5F-64AE56FF7ACE}"/>
              </a:ext>
            </a:extLst>
          </p:cNvPr>
          <p:cNvSpPr txBox="1"/>
          <p:nvPr/>
        </p:nvSpPr>
        <p:spPr>
          <a:xfrm>
            <a:off x="268977" y="5850763"/>
            <a:ext cx="524724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(All samples taken at noon.)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3CF51A-14A6-FA48-9DB1-6A02F622F20B}"/>
              </a:ext>
            </a:extLst>
          </p:cNvPr>
          <p:cNvSpPr/>
          <p:nvPr/>
        </p:nvSpPr>
        <p:spPr>
          <a:xfrm>
            <a:off x="0" y="6228272"/>
            <a:ext cx="12192000" cy="62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BB9E85-58B3-D947-BE66-1FAF06E4E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6271597"/>
            <a:ext cx="2266829" cy="534629"/>
          </a:xfrm>
          <a:prstGeom prst="rect">
            <a:avLst/>
          </a:prstGeom>
        </p:spPr>
      </p:pic>
      <p:pic>
        <p:nvPicPr>
          <p:cNvPr id="13" name="Picture 13" descr="Chart, waterfall chart&#10;&#10;Description automatically generated">
            <a:extLst>
              <a:ext uri="{FF2B5EF4-FFF2-40B4-BE49-F238E27FC236}">
                <a16:creationId xmlns:a16="http://schemas.microsoft.com/office/drawing/2014/main" id="{16BED13E-70A1-4CE1-AA54-B6B0B676A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9" y="1061337"/>
            <a:ext cx="10147538" cy="2420571"/>
          </a:xfrm>
          <a:prstGeom prst="rect">
            <a:avLst/>
          </a:prstGeom>
        </p:spPr>
      </p:pic>
      <p:pic>
        <p:nvPicPr>
          <p:cNvPr id="14" name="Picture 14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659F2404-69E9-42E6-A1C3-D19333DA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27" y="3428462"/>
            <a:ext cx="10147539" cy="24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5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64F2E8C873E54A914AAA0F2510A0E3" ma:contentTypeVersion="8" ma:contentTypeDescription="Create a new document." ma:contentTypeScope="" ma:versionID="412d6732ec3d96c62bed527fa1619585">
  <xsd:schema xmlns:xsd="http://www.w3.org/2001/XMLSchema" xmlns:xs="http://www.w3.org/2001/XMLSchema" xmlns:p="http://schemas.microsoft.com/office/2006/metadata/properties" xmlns:ns2="c413c277-8dc8-497f-84ce-175233188379" targetNamespace="http://schemas.microsoft.com/office/2006/metadata/properties" ma:root="true" ma:fieldsID="edafb02bc8e98fac94c95aaa47f6aafc" ns2:_="">
    <xsd:import namespace="c413c277-8dc8-497f-84ce-1752331883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13c277-8dc8-497f-84ce-1752331883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AAEAF1-CDA1-4BD3-835C-5DA504CA9AEA}">
  <ds:schemaRefs>
    <ds:schemaRef ds:uri="c413c277-8dc8-497f-84ce-1752331883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FC62DAB-5A10-47A2-881F-FA103AF64C5D}">
  <ds:schemaRefs>
    <ds:schemaRef ds:uri="c413c277-8dc8-497f-84ce-1752331883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4BE9E77-EE69-4913-B984-FFC272C63E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14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Volatile Organic Compound Measurements and Ozone Trends in Tucson</vt:lpstr>
      <vt:lpstr>Objectives</vt:lpstr>
      <vt:lpstr>PowerPoint Presentation</vt:lpstr>
      <vt:lpstr>Standard A Column</vt:lpstr>
      <vt:lpstr>Sample Collection March 2019 to Present</vt:lpstr>
      <vt:lpstr>PowerPoint Presentation</vt:lpstr>
      <vt:lpstr>PowerPoint Presentation</vt:lpstr>
      <vt:lpstr>PowerPoint Presentation</vt:lpstr>
      <vt:lpstr>Typical Noon Sample at University of Arizona </vt:lpstr>
      <vt:lpstr>Anthropogenic vs. Biogenic VOCs</vt:lpstr>
      <vt:lpstr>VOC Concentration vs. Ozone Concentration</vt:lpstr>
      <vt:lpstr>NOx Concentration vs. Ozone Concentration</vt:lpstr>
      <vt:lpstr>Ozone Isopleth - Tucson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Volatile Organic Compound Measurements and Ozone Trends </dc:title>
  <dc:creator>Richard Pepel</dc:creator>
  <cp:revision>1</cp:revision>
  <dcterms:created xsi:type="dcterms:W3CDTF">2020-11-19T17:29:50Z</dcterms:created>
  <dcterms:modified xsi:type="dcterms:W3CDTF">2022-02-16T18:25:13Z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0x010100D564F2E8C873E54A914AAA0F2510A0E3</vt:lpwstr>
  </property>
</Properties>
</file>